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44"/>
  </p:notesMasterIdLst>
  <p:handoutMasterIdLst>
    <p:handoutMasterId r:id="rId45"/>
  </p:handoutMasterIdLst>
  <p:sldIdLst>
    <p:sldId id="376" r:id="rId2"/>
    <p:sldId id="543" r:id="rId3"/>
    <p:sldId id="594" r:id="rId4"/>
    <p:sldId id="595" r:id="rId5"/>
    <p:sldId id="596" r:id="rId6"/>
    <p:sldId id="602" r:id="rId7"/>
    <p:sldId id="597" r:id="rId8"/>
    <p:sldId id="598" r:id="rId9"/>
    <p:sldId id="599" r:id="rId10"/>
    <p:sldId id="600" r:id="rId11"/>
    <p:sldId id="601" r:id="rId12"/>
    <p:sldId id="592" r:id="rId13"/>
    <p:sldId id="591" r:id="rId14"/>
    <p:sldId id="395" r:id="rId15"/>
    <p:sldId id="462" r:id="rId16"/>
    <p:sldId id="539" r:id="rId17"/>
    <p:sldId id="400" r:id="rId18"/>
    <p:sldId id="540" r:id="rId19"/>
    <p:sldId id="603" r:id="rId20"/>
    <p:sldId id="613" r:id="rId21"/>
    <p:sldId id="612" r:id="rId22"/>
    <p:sldId id="605" r:id="rId23"/>
    <p:sldId id="606" r:id="rId24"/>
    <p:sldId id="614" r:id="rId25"/>
    <p:sldId id="607" r:id="rId26"/>
    <p:sldId id="608" r:id="rId27"/>
    <p:sldId id="609" r:id="rId28"/>
    <p:sldId id="615" r:id="rId29"/>
    <p:sldId id="616" r:id="rId30"/>
    <p:sldId id="617" r:id="rId31"/>
    <p:sldId id="618" r:id="rId32"/>
    <p:sldId id="626" r:id="rId33"/>
    <p:sldId id="619" r:id="rId34"/>
    <p:sldId id="620" r:id="rId35"/>
    <p:sldId id="622" r:id="rId36"/>
    <p:sldId id="623" r:id="rId37"/>
    <p:sldId id="624" r:id="rId38"/>
    <p:sldId id="621" r:id="rId39"/>
    <p:sldId id="625" r:id="rId40"/>
    <p:sldId id="476" r:id="rId41"/>
    <p:sldId id="542" r:id="rId42"/>
    <p:sldId id="532" r:id="rId43"/>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7770" autoAdjust="0"/>
  </p:normalViewPr>
  <p:slideViewPr>
    <p:cSldViewPr>
      <p:cViewPr varScale="1">
        <p:scale>
          <a:sx n="66" d="100"/>
          <a:sy n="66" d="100"/>
        </p:scale>
        <p:origin x="72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The last design pattern that will be covered in the common test is the Composite pattern, which is used when you have a tree structure, such file directories and video game skill trees. And whenever we deal with trees, most likely recursion will be involved. And when there is recursion, there will be recursion. And also recursion. Brace yourselves.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CAAE2-BB27-0CB5-80AA-A0E4DD697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5B4FE-1851-2F04-4383-E8AD0ADDB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1B002-AFE6-948C-777E-E795D44454D3}"/>
              </a:ext>
            </a:extLst>
          </p:cNvPr>
          <p:cNvSpPr>
            <a:spLocks noGrp="1"/>
          </p:cNvSpPr>
          <p:nvPr>
            <p:ph type="body" idx="1"/>
          </p:nvPr>
        </p:nvSpPr>
        <p:spPr/>
        <p:txBody>
          <a:bodyPr/>
          <a:lstStyle/>
          <a:p>
            <a:r>
              <a:rPr lang="en-US" dirty="0"/>
              <a:t>Let’s test our code. We first create our || breakfast menu, and we use the </a:t>
            </a:r>
            <a:r>
              <a:rPr lang="en-US" dirty="0" err="1"/>
              <a:t>addItem</a:t>
            </a:r>
            <a:r>
              <a:rPr lang="en-US" dirty="0"/>
              <a:t>() method to add blueberry pancakes, which is vegetarian, and a BLT, which is most decidedly not vegetarian, to our breakfast menu. Next, our || main courses menu contains a veggie spaghetti and our best-selling crispy fried chicken.</a:t>
            </a:r>
          </a:p>
        </p:txBody>
      </p:sp>
      <p:sp>
        <p:nvSpPr>
          <p:cNvPr id="4" name="Slide Number Placeholder 3">
            <a:extLst>
              <a:ext uri="{FF2B5EF4-FFF2-40B4-BE49-F238E27FC236}">
                <a16:creationId xmlns:a16="http://schemas.microsoft.com/office/drawing/2014/main" id="{C7383DF4-440C-69B0-E3D5-E9F58A40A70F}"/>
              </a:ext>
            </a:extLst>
          </p:cNvPr>
          <p:cNvSpPr>
            <a:spLocks noGrp="1"/>
          </p:cNvSpPr>
          <p:nvPr>
            <p:ph type="sldNum" sz="quarter" idx="10"/>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3100223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429B6-A77A-D525-14BD-932C252A3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0ED72-716C-CC52-D0EF-6BC8EA24A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B4DE2-CD73-169F-CD6A-F07174655C1B}"/>
              </a:ext>
            </a:extLst>
          </p:cNvPr>
          <p:cNvSpPr>
            <a:spLocks noGrp="1"/>
          </p:cNvSpPr>
          <p:nvPr>
            <p:ph type="body" idx="1"/>
          </p:nvPr>
        </p:nvSpPr>
        <p:spPr/>
        <p:txBody>
          <a:bodyPr/>
          <a:lstStyle/>
          <a:p>
            <a:r>
              <a:rPr lang="en-US" baseline="0" dirty="0"/>
              <a:t>That should be good enough for a start. We create our Waitress object, and then add || both menus into our overall menu. Finally, we call </a:t>
            </a:r>
            <a:r>
              <a:rPr lang="en-US" baseline="0" dirty="0" err="1"/>
              <a:t>printMenu</a:t>
            </a:r>
            <a:r>
              <a:rPr lang="en-US" baseline="0" dirty="0"/>
              <a:t>(), and we should get || this output. As you can see, </a:t>
            </a:r>
            <a:r>
              <a:rPr lang="en-US" baseline="0" dirty="0" err="1"/>
              <a:t>printMenu</a:t>
            </a:r>
            <a:r>
              <a:rPr lang="en-US" baseline="0" dirty="0"/>
              <a:t>() will iterate through each submenu, and for each submenu it will create another iterator that iterates through each </a:t>
            </a:r>
            <a:r>
              <a:rPr lang="en-US" baseline="0" dirty="0" err="1"/>
              <a:t>MenuItem</a:t>
            </a:r>
            <a:r>
              <a:rPr lang="en-US" baseline="0" dirty="0"/>
              <a:t>. </a:t>
            </a:r>
          </a:p>
          <a:p>
            <a:endParaRPr lang="en-US" dirty="0"/>
          </a:p>
        </p:txBody>
      </p:sp>
      <p:sp>
        <p:nvSpPr>
          <p:cNvPr id="4" name="Slide Number Placeholder 3">
            <a:extLst>
              <a:ext uri="{FF2B5EF4-FFF2-40B4-BE49-F238E27FC236}">
                <a16:creationId xmlns:a16="http://schemas.microsoft.com/office/drawing/2014/main" id="{0176365C-7E6E-9722-4689-E742C9E6A6FA}"/>
              </a:ext>
            </a:extLst>
          </p:cNvPr>
          <p:cNvSpPr>
            <a:spLocks noGrp="1"/>
          </p:cNvSpPr>
          <p:nvPr>
            <p:ph type="sldNum" sz="quarter" idx="10"/>
          </p:nvPr>
        </p:nvSpPr>
        <p:spPr/>
        <p:txBody>
          <a:bodyPr/>
          <a:lstStyle/>
          <a:p>
            <a:pPr>
              <a:defRPr/>
            </a:pPr>
            <a:fld id="{85BE48BE-2610-4179-8375-2EFA24D7155E}" type="slidenum">
              <a:rPr lang="en-GB" smtClean="0"/>
              <a:pPr>
                <a:defRPr/>
              </a:pPr>
              <a:t>11</a:t>
            </a:fld>
            <a:endParaRPr lang="en-GB"/>
          </a:p>
        </p:txBody>
      </p:sp>
    </p:spTree>
    <p:extLst>
      <p:ext uri="{BB962C8B-B14F-4D97-AF65-F5344CB8AC3E}">
        <p14:creationId xmlns:p14="http://schemas.microsoft.com/office/powerpoint/2010/main" val="35258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reasonable solution if we have a menu made of submenus. But what if each submenu may also have its own submenu? For example, we may want to further subclassify all our main courses into different categories, such as Chicken, Beef, Pasta, Burgers and so on. And what if the submenu’s submenu may also have submenus? Is there any way to handle such a structure gracefully?</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12</a:t>
            </a:fld>
            <a:endParaRPr lang="en-GB"/>
          </a:p>
        </p:txBody>
      </p:sp>
    </p:spTree>
    <p:extLst>
      <p:ext uri="{BB962C8B-B14F-4D97-AF65-F5344CB8AC3E}">
        <p14:creationId xmlns:p14="http://schemas.microsoft.com/office/powerpoint/2010/main" val="17291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pictorial representation of DP Diner’s intended menu structure. || Right at the top, we have all the menus, which contains || multiple submenus such as Breakfast, Main Courses or Desserts. Some of these submenus may only contain </a:t>
            </a:r>
            <a:r>
              <a:rPr lang="en-US" dirty="0" err="1"/>
              <a:t>MenuItems</a:t>
            </a:r>
            <a:r>
              <a:rPr lang="en-US" dirty="0"/>
              <a:t>, such as the || Breakfast menu in this example. But others may also contain submenus, such as the Mains Menu that contains a || Beef submenu.</a:t>
            </a:r>
          </a:p>
          <a:p>
            <a:endParaRPr lang="en-US" dirty="0"/>
          </a:p>
          <a:p>
            <a:r>
              <a:rPr lang="en-US" dirty="0"/>
              <a:t>What you see here is known as a tree structure. If you turn the picture upside down and squint a bit, you can just about imagine that you are seeing a tree with branches. Each of the circles in this diagram is called || node, and the node right at the top is called || the root. If you think of this as a family tree, then we can say that || these two </a:t>
            </a:r>
            <a:r>
              <a:rPr lang="en-US" dirty="0" err="1"/>
              <a:t>MenuItems</a:t>
            </a:r>
            <a:r>
              <a:rPr lang="en-US" dirty="0"/>
              <a:t> are children of the beef menu. And the nodes at the bottom with no children are known as || leaf nodes. If you are taking DSA, you will be learning a lot more about trees in the future, because it is such a useful data structure, and I’m sure you have seen the type of structure before.</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13</a:t>
            </a:fld>
            <a:endParaRPr lang="en-GB"/>
          </a:p>
        </p:txBody>
      </p:sp>
    </p:spTree>
    <p:extLst>
      <p:ext uri="{BB962C8B-B14F-4D97-AF65-F5344CB8AC3E}">
        <p14:creationId xmlns:p14="http://schemas.microsoft.com/office/powerpoint/2010/main" val="667286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terminology out of the way, we are going to dive straight into the Composite design pattern.</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14</a:t>
            </a:fld>
            <a:endParaRPr lang="en-GB"/>
          </a:p>
        </p:txBody>
      </p:sp>
    </p:spTree>
    <p:extLst>
      <p:ext uri="{BB962C8B-B14F-4D97-AF65-F5344CB8AC3E}">
        <p14:creationId xmlns:p14="http://schemas.microsoft.com/office/powerpoint/2010/main" val="89640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Composite design pattern allows you to handle tree structures, which are essentially part-whole hierarchies. For example, the whole DP Diner menu is made of submenus, so the menu is the whole and the submenus are the parts. Not only that, it || allows users to treat the individual objects and compositions in a similar manner. In our example, this means that you can treat both menus and menu items in the same way. In order to do that, both the individual object and the composite must inherit from a common base class, which then allows polymorphism to do its magic.</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15</a:t>
            </a:fld>
            <a:endParaRPr lang="en-GB"/>
          </a:p>
        </p:txBody>
      </p:sp>
    </p:spTree>
    <p:extLst>
      <p:ext uri="{BB962C8B-B14F-4D97-AF65-F5344CB8AC3E}">
        <p14:creationId xmlns:p14="http://schemas.microsoft.com/office/powerpoint/2010/main" val="228013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 diagram for the Composite pattern. We have an || abstract class called Component, which is the base class. It specifies an add() and a remove() method that lets you add or remove an item to the internal list, and also a </a:t>
            </a:r>
            <a:r>
              <a:rPr lang="en-US" dirty="0" err="1"/>
              <a:t>getChild</a:t>
            </a:r>
            <a:r>
              <a:rPr lang="en-US" dirty="0"/>
              <a:t>() method that takes an integer argument and returns the item at that position. Component has two types of subclasses. The || Composites are the ones that contains other items, while the || Leaf are the ones have no children. In our example, our </a:t>
            </a:r>
            <a:r>
              <a:rPr lang="en-US" dirty="0" err="1"/>
              <a:t>DinerMenus</a:t>
            </a:r>
            <a:r>
              <a:rPr lang="en-US" dirty="0"/>
              <a:t> are Composites, while our </a:t>
            </a:r>
            <a:r>
              <a:rPr lang="en-US" dirty="0" err="1"/>
              <a:t>MenuItems</a:t>
            </a:r>
            <a:r>
              <a:rPr lang="en-US" dirty="0"/>
              <a:t> are Leaves. Notice that while Composite overrides the add(), remove() and </a:t>
            </a:r>
            <a:r>
              <a:rPr lang="en-US" dirty="0" err="1"/>
              <a:t>getChild</a:t>
            </a:r>
            <a:r>
              <a:rPr lang="en-US" dirty="0"/>
              <a:t>() methods, the Leaf does not. This makes sense, because since Leaves have no children, it does not need an add(), remove() or </a:t>
            </a:r>
            <a:r>
              <a:rPr lang="en-US" dirty="0" err="1"/>
              <a:t>getChild</a:t>
            </a:r>
            <a:r>
              <a:rPr lang="en-US" dirty="0"/>
              <a:t>() method. Finally, we have the || Client that makes use of our tree structure. Notice that since both Leaves and Composites are subclasses of Components, we can use polymorphism to treat them the same way. We’ve used a similar trick before in the Decorator design pattern, where both </a:t>
            </a:r>
            <a:r>
              <a:rPr lang="en-US" dirty="0" err="1"/>
              <a:t>ConcreteComponents</a:t>
            </a:r>
            <a:r>
              <a:rPr lang="en-US" dirty="0"/>
              <a:t> and Decorators are components.</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16</a:t>
            </a:fld>
            <a:endParaRPr lang="en-GB"/>
          </a:p>
        </p:txBody>
      </p:sp>
    </p:spTree>
    <p:extLst>
      <p:ext uri="{BB962C8B-B14F-4D97-AF65-F5344CB8AC3E}">
        <p14:creationId xmlns:p14="http://schemas.microsoft.com/office/powerpoint/2010/main" val="3753503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the Command pattern has 4 key participants. The || Component defines an interface for all objects in the composition. Every object will inherit from Component, but since it may be the case that some of the methods defined in the interface are not applicable to some of the objects, the Component also || implements default </a:t>
            </a:r>
            <a:r>
              <a:rPr lang="en-US" baseline="0" dirty="0" err="1"/>
              <a:t>behaviour</a:t>
            </a:r>
            <a:r>
              <a:rPr lang="en-US" baseline="0" dirty="0"/>
              <a:t> where appropriate. Also, since a component can potentially have children, the Component must also || declare an interface for managing its child components, such as add(), remove() and </a:t>
            </a:r>
            <a:r>
              <a:rPr lang="en-US" baseline="0" dirty="0" err="1"/>
              <a:t>getChild</a:t>
            </a:r>
            <a:r>
              <a:rPr lang="en-US" baseline="0" dirty="0"/>
              <a:t>() methods.</a:t>
            </a:r>
          </a:p>
          <a:p>
            <a:endParaRPr lang="en-US" baseline="0" dirty="0"/>
          </a:p>
          <a:p>
            <a:r>
              <a:rPr lang="en-US" baseline="0" dirty="0"/>
              <a:t>The Leaf just represents objects with no children, such as </a:t>
            </a:r>
            <a:r>
              <a:rPr lang="en-US" baseline="0" dirty="0" err="1"/>
              <a:t>MenuItem</a:t>
            </a:r>
            <a:r>
              <a:rPr lang="en-US" baseline="0" dirty="0"/>
              <a:t> in our example. These are the primitive objects that we are storing in the tree.</a:t>
            </a:r>
          </a:p>
          <a:p>
            <a:endParaRPr lang="en-US" baseline="0" dirty="0"/>
          </a:p>
          <a:p>
            <a:r>
              <a:rPr lang="en-US" baseline="0" dirty="0"/>
              <a:t>The || Composite is the class that does have children, so it must store the child components, and implement operations to access the children as specified by the Component class.</a:t>
            </a:r>
          </a:p>
          <a:p>
            <a:endParaRPr lang="en-US" baseline="0" dirty="0"/>
          </a:p>
          <a:p>
            <a:r>
              <a:rPr lang="en-US" baseline="0" dirty="0"/>
              <a:t>Finally, the || Client is the class that uses the tree structure, such as the Waitress in our example.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17</a:t>
            </a:fld>
            <a:endParaRPr lang="en-GB"/>
          </a:p>
        </p:txBody>
      </p:sp>
    </p:spTree>
    <p:extLst>
      <p:ext uri="{BB962C8B-B14F-4D97-AF65-F5344CB8AC3E}">
        <p14:creationId xmlns:p14="http://schemas.microsoft.com/office/powerpoint/2010/main" val="1880505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27F6-8C47-7120-A431-454D3FA6B8A5}"/>
            </a:ext>
          </a:extLst>
        </p:cNvPr>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07151029-EFF4-18DF-111E-5C48EFA53E5C}"/>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CFF8380A-8E35-23D7-AA74-AF88F2D658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Let’s see how we intend to apply the Composite pattern to our DP Diner scenario. Our || Component is going to be a class called MenuComponent. Our </a:t>
            </a:r>
            <a:r>
              <a:rPr lang="en-US" altLang="en-US" dirty="0" err="1">
                <a:latin typeface="Arial" panose="020B0604020202020204" pitchFamily="34" charset="0"/>
              </a:rPr>
              <a:t>DinerMenu</a:t>
            </a:r>
            <a:r>
              <a:rPr lang="en-US" altLang="en-US" dirty="0">
                <a:latin typeface="Arial" panose="020B0604020202020204" pitchFamily="34" charset="0"/>
              </a:rPr>
              <a:t> class will be || our Composite, since each </a:t>
            </a:r>
            <a:r>
              <a:rPr lang="en-US" altLang="en-US" dirty="0" err="1">
                <a:latin typeface="Arial" panose="020B0604020202020204" pitchFamily="34" charset="0"/>
              </a:rPr>
              <a:t>DinerMenu</a:t>
            </a:r>
            <a:r>
              <a:rPr lang="en-US" altLang="en-US" dirty="0">
                <a:latin typeface="Arial" panose="020B0604020202020204" pitchFamily="34" charset="0"/>
              </a:rPr>
              <a:t> contains multiple </a:t>
            </a:r>
            <a:r>
              <a:rPr lang="en-US" altLang="en-US" dirty="0" err="1">
                <a:latin typeface="Arial" panose="020B0604020202020204" pitchFamily="34" charset="0"/>
              </a:rPr>
              <a:t>MenuItems</a:t>
            </a:r>
            <a:r>
              <a:rPr lang="en-US" altLang="en-US" dirty="0">
                <a:latin typeface="Arial" panose="020B0604020202020204" pitchFamily="34" charset="0"/>
              </a:rPr>
              <a:t>. It used to contain a list of </a:t>
            </a:r>
            <a:r>
              <a:rPr lang="en-US" altLang="en-US" dirty="0" err="1">
                <a:latin typeface="Arial" panose="020B0604020202020204" pitchFamily="34" charset="0"/>
              </a:rPr>
              <a:t>MenuItems</a:t>
            </a:r>
            <a:r>
              <a:rPr lang="en-US" altLang="en-US" dirty="0">
                <a:latin typeface="Arial" panose="020B0604020202020204" pitchFamily="34" charset="0"/>
              </a:rPr>
              <a:t>, but now it will contain a list of </a:t>
            </a:r>
            <a:r>
              <a:rPr lang="en-US" altLang="en-US" dirty="0" err="1">
                <a:latin typeface="Arial" panose="020B0604020202020204" pitchFamily="34" charset="0"/>
              </a:rPr>
              <a:t>MenuComponents</a:t>
            </a:r>
            <a:r>
              <a:rPr lang="en-US" altLang="en-US" dirty="0">
                <a:latin typeface="Arial" panose="020B0604020202020204" pitchFamily="34" charset="0"/>
              </a:rPr>
              <a:t>. Our </a:t>
            </a:r>
            <a:r>
              <a:rPr lang="en-US" altLang="en-US" dirty="0" err="1">
                <a:latin typeface="Arial" panose="020B0604020202020204" pitchFamily="34" charset="0"/>
              </a:rPr>
              <a:t>MenuItems</a:t>
            </a:r>
            <a:r>
              <a:rPr lang="en-US" altLang="en-US" dirty="0">
                <a:latin typeface="Arial" panose="020B0604020202020204" pitchFamily="34" charset="0"/>
              </a:rPr>
              <a:t> are || Leaves, and all it does is print itself. Finally, the Waitress is our || Client that will make use of our tree structure.</a:t>
            </a:r>
          </a:p>
        </p:txBody>
      </p:sp>
      <p:sp>
        <p:nvSpPr>
          <p:cNvPr id="27652" name="Slide Number Placeholder 3">
            <a:extLst>
              <a:ext uri="{FF2B5EF4-FFF2-40B4-BE49-F238E27FC236}">
                <a16:creationId xmlns:a16="http://schemas.microsoft.com/office/drawing/2014/main" id="{8D50746E-A2AB-BB8D-DC6C-4E58747010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952B558B-7BE4-4340-B8D1-953E71D8D6F1}" type="slidenum">
              <a:rPr lang="en-GB" altLang="en-US" sz="1000" smtClean="0">
                <a:latin typeface="Arial" panose="020B0604020202020204" pitchFamily="34" charset="0"/>
              </a:rPr>
              <a:pPr/>
              <a:t>18</a:t>
            </a:fld>
            <a:endParaRPr lang="en-GB" altLang="en-US" sz="1000">
              <a:latin typeface="Arial" panose="020B0604020202020204" pitchFamily="34" charset="0"/>
            </a:endParaRPr>
          </a:p>
        </p:txBody>
      </p:sp>
    </p:spTree>
    <p:extLst>
      <p:ext uri="{BB962C8B-B14F-4D97-AF65-F5344CB8AC3E}">
        <p14:creationId xmlns:p14="http://schemas.microsoft.com/office/powerpoint/2010/main" val="442676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B88F2-CB31-36A2-867F-2E89274AD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4C17F-D5C1-A522-2649-3846B124FF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D8B342-ECAE-A732-0733-F0645CC690D8}"/>
              </a:ext>
            </a:extLst>
          </p:cNvPr>
          <p:cNvSpPr>
            <a:spLocks noGrp="1"/>
          </p:cNvSpPr>
          <p:nvPr>
            <p:ph type="body" idx="1"/>
          </p:nvPr>
        </p:nvSpPr>
        <p:spPr/>
        <p:txBody>
          <a:bodyPr/>
          <a:lstStyle/>
          <a:p>
            <a:r>
              <a:rPr lang="en-US" dirty="0"/>
              <a:t>OK, now that we know what we want to do, let’s get to coding. We start with the MenuComponent abstract class, which must define the add(), remove() and </a:t>
            </a:r>
            <a:r>
              <a:rPr lang="en-US" dirty="0" err="1"/>
              <a:t>getChild</a:t>
            </a:r>
            <a:r>
              <a:rPr lang="en-US" dirty="0"/>
              <a:t>() methods. Now, we know the </a:t>
            </a:r>
            <a:r>
              <a:rPr lang="en-US" dirty="0" err="1"/>
              <a:t>DinerMenu</a:t>
            </a:r>
            <a:r>
              <a:rPr lang="en-US" dirty="0"/>
              <a:t> class will implement their own versions of add(), remove() and </a:t>
            </a:r>
            <a:r>
              <a:rPr lang="en-US" dirty="0" err="1"/>
              <a:t>getChild</a:t>
            </a:r>
            <a:r>
              <a:rPr lang="en-US" dirty="0"/>
              <a:t>(), but the </a:t>
            </a:r>
            <a:r>
              <a:rPr lang="en-US" dirty="0" err="1"/>
              <a:t>MenuItem</a:t>
            </a:r>
            <a:r>
              <a:rPr lang="en-US" dirty="0"/>
              <a:t> class will not. Therefore, we need some code body for our </a:t>
            </a:r>
            <a:r>
              <a:rPr lang="en-US" dirty="0" err="1"/>
              <a:t>MenuItem</a:t>
            </a:r>
            <a:r>
              <a:rPr lang="en-US" dirty="0"/>
              <a:t> class to inherit. In this case, a standard technique is to throw an exception that denotes that the operation is not supported, which in C# is called a || </a:t>
            </a:r>
            <a:r>
              <a:rPr lang="en-US" dirty="0" err="1"/>
              <a:t>NotSupportedException</a:t>
            </a:r>
            <a:r>
              <a:rPr lang="en-US" dirty="0"/>
              <a:t>. For our DP Diner scenario, we also want all our </a:t>
            </a:r>
            <a:r>
              <a:rPr lang="en-US" dirty="0" err="1"/>
              <a:t>MenuComponents</a:t>
            </a:r>
            <a:r>
              <a:rPr lang="en-US" dirty="0"/>
              <a:t> to be able to print themselves, so we also define a || print() method in MenuComponent. Oh, and don’t forget to mark all of these methods as virtual so that its subclasses can override it.</a:t>
            </a:r>
          </a:p>
        </p:txBody>
      </p:sp>
      <p:sp>
        <p:nvSpPr>
          <p:cNvPr id="4" name="Slide Number Placeholder 3">
            <a:extLst>
              <a:ext uri="{FF2B5EF4-FFF2-40B4-BE49-F238E27FC236}">
                <a16:creationId xmlns:a16="http://schemas.microsoft.com/office/drawing/2014/main" id="{97362ED3-F6F1-E301-5637-F1A628C69B56}"/>
              </a:ext>
            </a:extLst>
          </p:cNvPr>
          <p:cNvSpPr>
            <a:spLocks noGrp="1"/>
          </p:cNvSpPr>
          <p:nvPr>
            <p:ph type="sldNum" sz="quarter" idx="10"/>
          </p:nvPr>
        </p:nvSpPr>
        <p:spPr/>
        <p:txBody>
          <a:bodyPr/>
          <a:lstStyle/>
          <a:p>
            <a:pPr>
              <a:defRPr/>
            </a:pPr>
            <a:fld id="{85BE48BE-2610-4179-8375-2EFA24D7155E}" type="slidenum">
              <a:rPr lang="en-GB" smtClean="0"/>
              <a:pPr>
                <a:defRPr/>
              </a:pPr>
              <a:t>19</a:t>
            </a:fld>
            <a:endParaRPr lang="en-GB"/>
          </a:p>
        </p:txBody>
      </p:sp>
    </p:spTree>
    <p:extLst>
      <p:ext uri="{BB962C8B-B14F-4D97-AF65-F5344CB8AC3E}">
        <p14:creationId xmlns:p14="http://schemas.microsoft.com/office/powerpoint/2010/main" val="349391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off with our example of DP Diner, which is a restaurant that serves a variety of food. These food choices are categorized into options, such as Breakfast, Starters, Main Courses and other categories. And in today’s health-conscious society, || some of these items are marked as vegetarian. The menu for DP Diner is composed of || multiple submenus, so items like pancakes or scrambled eggs may be in the Breakfast submenu, while fried chicken and pasta may be in the Main Courses submenu, and so on.</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1974492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53E49-4656-A59E-A6BE-CE84FFE3E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2FF42-E457-F6D8-060C-17E0BA6818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77FD9-2722-EA8A-4B5A-C99CD9416DA5}"/>
              </a:ext>
            </a:extLst>
          </p:cNvPr>
          <p:cNvSpPr>
            <a:spLocks noGrp="1"/>
          </p:cNvSpPr>
          <p:nvPr>
            <p:ph type="body" idx="1"/>
          </p:nvPr>
        </p:nvSpPr>
        <p:spPr/>
        <p:txBody>
          <a:bodyPr/>
          <a:lstStyle/>
          <a:p>
            <a:r>
              <a:rPr lang="en-US" dirty="0"/>
              <a:t>We also want access to the various attributes. We know that both </a:t>
            </a:r>
            <a:r>
              <a:rPr lang="en-US" dirty="0" err="1"/>
              <a:t>MenuItems</a:t>
            </a:r>
            <a:r>
              <a:rPr lang="en-US" dirty="0"/>
              <a:t> and </a:t>
            </a:r>
            <a:r>
              <a:rPr lang="en-US" dirty="0" err="1"/>
              <a:t>DinerMenus</a:t>
            </a:r>
            <a:r>
              <a:rPr lang="en-US" dirty="0"/>
              <a:t> have a name, but only </a:t>
            </a:r>
            <a:r>
              <a:rPr lang="en-US" dirty="0" err="1"/>
              <a:t>MenuItems</a:t>
            </a:r>
            <a:r>
              <a:rPr lang="en-US" dirty="0"/>
              <a:t> have a description, a price or can be vegetarian. No worries, we do the same trick of having a default implementation for all the getters that throw a </a:t>
            </a:r>
            <a:r>
              <a:rPr lang="en-US" dirty="0" err="1"/>
              <a:t>NotSupportedException</a:t>
            </a:r>
            <a:r>
              <a:rPr lang="en-US" dirty="0"/>
              <a:t>. The </a:t>
            </a:r>
            <a:r>
              <a:rPr lang="en-US" dirty="0" err="1"/>
              <a:t>MenuItem</a:t>
            </a:r>
            <a:r>
              <a:rPr lang="en-US" dirty="0"/>
              <a:t> class will override all these methods, but the </a:t>
            </a:r>
            <a:r>
              <a:rPr lang="en-US" dirty="0" err="1"/>
              <a:t>DinerMenu</a:t>
            </a:r>
            <a:r>
              <a:rPr lang="en-US" dirty="0"/>
              <a:t> class will inherit these default implementations for Description, Price and Vegetarian. Again, make sure all these methods are marked as virtual.</a:t>
            </a:r>
          </a:p>
        </p:txBody>
      </p:sp>
      <p:sp>
        <p:nvSpPr>
          <p:cNvPr id="4" name="Slide Number Placeholder 3">
            <a:extLst>
              <a:ext uri="{FF2B5EF4-FFF2-40B4-BE49-F238E27FC236}">
                <a16:creationId xmlns:a16="http://schemas.microsoft.com/office/drawing/2014/main" id="{0DB31D01-8421-7B96-D6ED-05A1B7EC53B7}"/>
              </a:ext>
            </a:extLst>
          </p:cNvPr>
          <p:cNvSpPr>
            <a:spLocks noGrp="1"/>
          </p:cNvSpPr>
          <p:nvPr>
            <p:ph type="sldNum" sz="quarter" idx="10"/>
          </p:nvPr>
        </p:nvSpPr>
        <p:spPr/>
        <p:txBody>
          <a:bodyPr/>
          <a:lstStyle/>
          <a:p>
            <a:pPr>
              <a:defRPr/>
            </a:pPr>
            <a:fld id="{85BE48BE-2610-4179-8375-2EFA24D7155E}" type="slidenum">
              <a:rPr lang="en-GB" smtClean="0"/>
              <a:pPr>
                <a:defRPr/>
              </a:pPr>
              <a:t>20</a:t>
            </a:fld>
            <a:endParaRPr lang="en-GB"/>
          </a:p>
        </p:txBody>
      </p:sp>
    </p:spTree>
    <p:extLst>
      <p:ext uri="{BB962C8B-B14F-4D97-AF65-F5344CB8AC3E}">
        <p14:creationId xmlns:p14="http://schemas.microsoft.com/office/powerpoint/2010/main" val="2745565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2972F-987E-A926-29B2-D55B5DF26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35136-FB60-EDE3-BECF-117317A886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B0AC5-8DEE-8314-69EF-10873368B1FE}"/>
              </a:ext>
            </a:extLst>
          </p:cNvPr>
          <p:cNvSpPr>
            <a:spLocks noGrp="1"/>
          </p:cNvSpPr>
          <p:nvPr>
            <p:ph type="body" idx="1"/>
          </p:nvPr>
        </p:nvSpPr>
        <p:spPr/>
        <p:txBody>
          <a:bodyPr/>
          <a:lstStyle/>
          <a:p>
            <a:r>
              <a:rPr lang="en-US" dirty="0"/>
              <a:t>OK, now that we have our MenuComponent class, we need to make some minor adjustments to our previous code. Firstly, our </a:t>
            </a:r>
            <a:r>
              <a:rPr lang="en-US" dirty="0" err="1"/>
              <a:t>MenuItem</a:t>
            </a:r>
            <a:r>
              <a:rPr lang="en-US" dirty="0"/>
              <a:t> class must now || inherit from MenuComponent, and we must mark all the corresponding methods with the || override keyword. I only show the Name getter here, but we must also override the getters for Description, Vegetarian and Price. Similarly, the print() method must also be marked as override.</a:t>
            </a:r>
          </a:p>
        </p:txBody>
      </p:sp>
      <p:sp>
        <p:nvSpPr>
          <p:cNvPr id="4" name="Slide Number Placeholder 3">
            <a:extLst>
              <a:ext uri="{FF2B5EF4-FFF2-40B4-BE49-F238E27FC236}">
                <a16:creationId xmlns:a16="http://schemas.microsoft.com/office/drawing/2014/main" id="{9ABFDF94-F8EA-CFD4-462D-7790F7F68361}"/>
              </a:ext>
            </a:extLst>
          </p:cNvPr>
          <p:cNvSpPr>
            <a:spLocks noGrp="1"/>
          </p:cNvSpPr>
          <p:nvPr>
            <p:ph type="sldNum" sz="quarter" idx="10"/>
          </p:nvPr>
        </p:nvSpPr>
        <p:spPr/>
        <p:txBody>
          <a:bodyPr/>
          <a:lstStyle/>
          <a:p>
            <a:pPr>
              <a:defRPr/>
            </a:pPr>
            <a:fld id="{85BE48BE-2610-4179-8375-2EFA24D7155E}" type="slidenum">
              <a:rPr lang="en-GB" smtClean="0"/>
              <a:pPr>
                <a:defRPr/>
              </a:pPr>
              <a:t>21</a:t>
            </a:fld>
            <a:endParaRPr lang="en-GB"/>
          </a:p>
        </p:txBody>
      </p:sp>
    </p:spTree>
    <p:extLst>
      <p:ext uri="{BB962C8B-B14F-4D97-AF65-F5344CB8AC3E}">
        <p14:creationId xmlns:p14="http://schemas.microsoft.com/office/powerpoint/2010/main" val="353581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6F534-A515-D7D9-1689-D29811C9E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3A9A3-04BF-2080-4E27-73283A9F39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B1985E-F97F-38D9-9CB4-04929A96E478}"/>
              </a:ext>
            </a:extLst>
          </p:cNvPr>
          <p:cNvSpPr>
            <a:spLocks noGrp="1"/>
          </p:cNvSpPr>
          <p:nvPr>
            <p:ph type="body" idx="1"/>
          </p:nvPr>
        </p:nvSpPr>
        <p:spPr/>
        <p:txBody>
          <a:bodyPr/>
          <a:lstStyle/>
          <a:p>
            <a:r>
              <a:rPr lang="en-US" dirty="0"/>
              <a:t>Next, let’s look at the </a:t>
            </a:r>
            <a:r>
              <a:rPr lang="en-US" dirty="0" err="1"/>
              <a:t>DinerMenu</a:t>
            </a:r>
            <a:r>
              <a:rPr lang="en-US" dirty="0"/>
              <a:t> class. Firstly, it must || also inherit from MenuComponent. Also, our previous </a:t>
            </a:r>
            <a:r>
              <a:rPr lang="en-US" dirty="0" err="1"/>
              <a:t>DinerMenu</a:t>
            </a:r>
            <a:r>
              <a:rPr lang="en-US" dirty="0"/>
              <a:t> had a list of </a:t>
            </a:r>
            <a:r>
              <a:rPr lang="en-US" dirty="0" err="1"/>
              <a:t>MenuItems</a:t>
            </a:r>
            <a:r>
              <a:rPr lang="en-US" dirty="0"/>
              <a:t>, but now it should have a list of || </a:t>
            </a:r>
            <a:r>
              <a:rPr lang="en-US" dirty="0" err="1"/>
              <a:t>MenuComponents</a:t>
            </a:r>
            <a:r>
              <a:rPr lang="en-US" dirty="0"/>
              <a:t>, which we will initialize || in the constructor as usual.</a:t>
            </a:r>
          </a:p>
        </p:txBody>
      </p:sp>
      <p:sp>
        <p:nvSpPr>
          <p:cNvPr id="4" name="Slide Number Placeholder 3">
            <a:extLst>
              <a:ext uri="{FF2B5EF4-FFF2-40B4-BE49-F238E27FC236}">
                <a16:creationId xmlns:a16="http://schemas.microsoft.com/office/drawing/2014/main" id="{992A5CC0-0D7C-9FF7-359B-5CA3BA844636}"/>
              </a:ext>
            </a:extLst>
          </p:cNvPr>
          <p:cNvSpPr>
            <a:spLocks noGrp="1"/>
          </p:cNvSpPr>
          <p:nvPr>
            <p:ph type="sldNum" sz="quarter" idx="10"/>
          </p:nvPr>
        </p:nvSpPr>
        <p:spPr/>
        <p:txBody>
          <a:bodyPr/>
          <a:lstStyle/>
          <a:p>
            <a:pPr>
              <a:defRPr/>
            </a:pPr>
            <a:fld id="{85BE48BE-2610-4179-8375-2EFA24D7155E}" type="slidenum">
              <a:rPr lang="en-GB" smtClean="0"/>
              <a:pPr>
                <a:defRPr/>
              </a:pPr>
              <a:t>22</a:t>
            </a:fld>
            <a:endParaRPr lang="en-GB"/>
          </a:p>
        </p:txBody>
      </p:sp>
    </p:spTree>
    <p:extLst>
      <p:ext uri="{BB962C8B-B14F-4D97-AF65-F5344CB8AC3E}">
        <p14:creationId xmlns:p14="http://schemas.microsoft.com/office/powerpoint/2010/main" val="1259279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EE83A-A10B-C0FC-86EE-29968B0C8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718F54-3AED-D4BE-29F3-6375F57D1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0BBB9-ACC8-B5A1-F2D1-C288526A35B8}"/>
              </a:ext>
            </a:extLst>
          </p:cNvPr>
          <p:cNvSpPr>
            <a:spLocks noGrp="1"/>
          </p:cNvSpPr>
          <p:nvPr>
            <p:ph type="body" idx="1"/>
          </p:nvPr>
        </p:nvSpPr>
        <p:spPr/>
        <p:txBody>
          <a:bodyPr/>
          <a:lstStyle/>
          <a:p>
            <a:r>
              <a:rPr lang="en-US" dirty="0"/>
              <a:t>In our old version, our </a:t>
            </a:r>
            <a:r>
              <a:rPr lang="en-US" dirty="0" err="1"/>
              <a:t>DinerMenu</a:t>
            </a:r>
            <a:r>
              <a:rPr lang="en-US" dirty="0"/>
              <a:t> class had a method called </a:t>
            </a:r>
            <a:r>
              <a:rPr lang="en-US" dirty="0" err="1"/>
              <a:t>addItem</a:t>
            </a:r>
            <a:r>
              <a:rPr lang="en-US" dirty="0"/>
              <a:t>(). In our new version, we instead follow the MenuComponent class by defining the add(), remove() and </a:t>
            </a:r>
            <a:r>
              <a:rPr lang="en-US" dirty="0" err="1"/>
              <a:t>getChild</a:t>
            </a:r>
            <a:r>
              <a:rPr lang="en-US" dirty="0"/>
              <a:t>() methods. These methods do exactly what it says on the box: they add, remove, or return a component from our list of components. Again, don’t forget the || override keyword. Our </a:t>
            </a:r>
            <a:r>
              <a:rPr lang="en-US" dirty="0" err="1"/>
              <a:t>createIterator</a:t>
            </a:r>
            <a:r>
              <a:rPr lang="en-US" dirty="0"/>
              <a:t>() method remains unchanged.</a:t>
            </a:r>
          </a:p>
        </p:txBody>
      </p:sp>
      <p:sp>
        <p:nvSpPr>
          <p:cNvPr id="4" name="Slide Number Placeholder 3">
            <a:extLst>
              <a:ext uri="{FF2B5EF4-FFF2-40B4-BE49-F238E27FC236}">
                <a16:creationId xmlns:a16="http://schemas.microsoft.com/office/drawing/2014/main" id="{44467245-737B-5EBD-1764-F6DF92004DB3}"/>
              </a:ext>
            </a:extLst>
          </p:cNvPr>
          <p:cNvSpPr>
            <a:spLocks noGrp="1"/>
          </p:cNvSpPr>
          <p:nvPr>
            <p:ph type="sldNum" sz="quarter" idx="10"/>
          </p:nvPr>
        </p:nvSpPr>
        <p:spPr/>
        <p:txBody>
          <a:bodyPr/>
          <a:lstStyle/>
          <a:p>
            <a:pPr>
              <a:defRPr/>
            </a:pPr>
            <a:fld id="{85BE48BE-2610-4179-8375-2EFA24D7155E}" type="slidenum">
              <a:rPr lang="en-GB" smtClean="0"/>
              <a:pPr>
                <a:defRPr/>
              </a:pPr>
              <a:t>23</a:t>
            </a:fld>
            <a:endParaRPr lang="en-GB"/>
          </a:p>
        </p:txBody>
      </p:sp>
    </p:spTree>
    <p:extLst>
      <p:ext uri="{BB962C8B-B14F-4D97-AF65-F5344CB8AC3E}">
        <p14:creationId xmlns:p14="http://schemas.microsoft.com/office/powerpoint/2010/main" val="4275491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1D74A-1255-7D25-5D26-C18E7A06EE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F69B0-6920-82B4-F6FF-DBC458AEC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B25AA-FAAE-6075-5619-56C09CECCC8B}"/>
              </a:ext>
            </a:extLst>
          </p:cNvPr>
          <p:cNvSpPr>
            <a:spLocks noGrp="1"/>
          </p:cNvSpPr>
          <p:nvPr>
            <p:ph type="body" idx="1"/>
          </p:nvPr>
        </p:nvSpPr>
        <p:spPr/>
        <p:txBody>
          <a:bodyPr/>
          <a:lstStyle/>
          <a:p>
            <a:r>
              <a:rPr lang="en-US" dirty="0"/>
              <a:t>Finally, we also need to mark our print() method as || override, and instead of iterating through </a:t>
            </a:r>
            <a:r>
              <a:rPr lang="en-US" dirty="0" err="1"/>
              <a:t>MenuItems</a:t>
            </a:r>
            <a:r>
              <a:rPr lang="en-US" dirty="0"/>
              <a:t>, we iterate through || </a:t>
            </a:r>
            <a:r>
              <a:rPr lang="en-US" dirty="0" err="1"/>
              <a:t>MenuComponents</a:t>
            </a:r>
            <a:r>
              <a:rPr lang="en-US" dirty="0"/>
              <a:t>. Simple.</a:t>
            </a:r>
          </a:p>
        </p:txBody>
      </p:sp>
      <p:sp>
        <p:nvSpPr>
          <p:cNvPr id="4" name="Slide Number Placeholder 3">
            <a:extLst>
              <a:ext uri="{FF2B5EF4-FFF2-40B4-BE49-F238E27FC236}">
                <a16:creationId xmlns:a16="http://schemas.microsoft.com/office/drawing/2014/main" id="{EAB23F11-E66A-A197-B154-57CB7DFF0874}"/>
              </a:ext>
            </a:extLst>
          </p:cNvPr>
          <p:cNvSpPr>
            <a:spLocks noGrp="1"/>
          </p:cNvSpPr>
          <p:nvPr>
            <p:ph type="sldNum" sz="quarter" idx="10"/>
          </p:nvPr>
        </p:nvSpPr>
        <p:spPr/>
        <p:txBody>
          <a:bodyPr/>
          <a:lstStyle/>
          <a:p>
            <a:pPr>
              <a:defRPr/>
            </a:pPr>
            <a:fld id="{85BE48BE-2610-4179-8375-2EFA24D7155E}" type="slidenum">
              <a:rPr lang="en-GB" smtClean="0"/>
              <a:pPr>
                <a:defRPr/>
              </a:pPr>
              <a:t>24</a:t>
            </a:fld>
            <a:endParaRPr lang="en-GB"/>
          </a:p>
        </p:txBody>
      </p:sp>
    </p:spTree>
    <p:extLst>
      <p:ext uri="{BB962C8B-B14F-4D97-AF65-F5344CB8AC3E}">
        <p14:creationId xmlns:p14="http://schemas.microsoft.com/office/powerpoint/2010/main" val="506305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063A7-B8EE-F801-2E48-AD223E584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D1A64-9B67-1434-30C0-D9BEFC0D1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E2996-FE23-2260-58A9-768341B63760}"/>
              </a:ext>
            </a:extLst>
          </p:cNvPr>
          <p:cNvSpPr>
            <a:spLocks noGrp="1"/>
          </p:cNvSpPr>
          <p:nvPr>
            <p:ph type="body" idx="1"/>
          </p:nvPr>
        </p:nvSpPr>
        <p:spPr/>
        <p:txBody>
          <a:bodyPr/>
          <a:lstStyle/>
          <a:p>
            <a:r>
              <a:rPr lang="en-US" dirty="0"/>
              <a:t>Our </a:t>
            </a:r>
            <a:r>
              <a:rPr lang="en-US" dirty="0" err="1"/>
              <a:t>DinerMenuIterator</a:t>
            </a:r>
            <a:r>
              <a:rPr lang="en-US" dirty="0"/>
              <a:t> class is completely identical other than having it iterate through || </a:t>
            </a:r>
            <a:r>
              <a:rPr lang="en-US" dirty="0" err="1"/>
              <a:t>MenuComponents</a:t>
            </a:r>
            <a:r>
              <a:rPr lang="en-US" dirty="0"/>
              <a:t> instead of </a:t>
            </a:r>
            <a:r>
              <a:rPr lang="en-US" dirty="0" err="1"/>
              <a:t>MenuItems</a:t>
            </a:r>
            <a:r>
              <a:rPr lang="en-US" dirty="0"/>
              <a:t>. No other changes necessary.</a:t>
            </a:r>
          </a:p>
        </p:txBody>
      </p:sp>
      <p:sp>
        <p:nvSpPr>
          <p:cNvPr id="4" name="Slide Number Placeholder 3">
            <a:extLst>
              <a:ext uri="{FF2B5EF4-FFF2-40B4-BE49-F238E27FC236}">
                <a16:creationId xmlns:a16="http://schemas.microsoft.com/office/drawing/2014/main" id="{4F413219-F062-D40C-7EF5-DB4FBF722965}"/>
              </a:ext>
            </a:extLst>
          </p:cNvPr>
          <p:cNvSpPr>
            <a:spLocks noGrp="1"/>
          </p:cNvSpPr>
          <p:nvPr>
            <p:ph type="sldNum" sz="quarter" idx="10"/>
          </p:nvPr>
        </p:nvSpPr>
        <p:spPr/>
        <p:txBody>
          <a:bodyPr/>
          <a:lstStyle/>
          <a:p>
            <a:pPr>
              <a:defRPr/>
            </a:pPr>
            <a:fld id="{85BE48BE-2610-4179-8375-2EFA24D7155E}" type="slidenum">
              <a:rPr lang="en-GB" smtClean="0"/>
              <a:pPr>
                <a:defRPr/>
              </a:pPr>
              <a:t>25</a:t>
            </a:fld>
            <a:endParaRPr lang="en-GB"/>
          </a:p>
        </p:txBody>
      </p:sp>
    </p:spTree>
    <p:extLst>
      <p:ext uri="{BB962C8B-B14F-4D97-AF65-F5344CB8AC3E}">
        <p14:creationId xmlns:p14="http://schemas.microsoft.com/office/powerpoint/2010/main" val="201895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334D1-1679-9D7C-F6D7-D3B0E00931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BF365-312E-EC94-D69A-5BB6FD1B1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0C1F2-EBAC-A009-6171-A351307F63DD}"/>
              </a:ext>
            </a:extLst>
          </p:cNvPr>
          <p:cNvSpPr>
            <a:spLocks noGrp="1"/>
          </p:cNvSpPr>
          <p:nvPr>
            <p:ph type="body" idx="1"/>
          </p:nvPr>
        </p:nvSpPr>
        <p:spPr/>
        <p:txBody>
          <a:bodyPr/>
          <a:lstStyle/>
          <a:p>
            <a:r>
              <a:rPr lang="en-US" dirty="0"/>
              <a:t>Lastly, let’s see our updated Waitress class. If you recall, our original Waitress class contained a list of </a:t>
            </a:r>
            <a:r>
              <a:rPr lang="en-US" dirty="0" err="1"/>
              <a:t>DinerMenus</a:t>
            </a:r>
            <a:r>
              <a:rPr lang="en-US" dirty="0"/>
              <a:t> since </a:t>
            </a:r>
            <a:r>
              <a:rPr lang="en-US" dirty="0" err="1"/>
              <a:t>all_menus</a:t>
            </a:r>
            <a:r>
              <a:rPr lang="en-US" dirty="0"/>
              <a:t> was composed of several </a:t>
            </a:r>
            <a:r>
              <a:rPr lang="en-US" dirty="0" err="1"/>
              <a:t>DinerMenu</a:t>
            </a:r>
            <a:r>
              <a:rPr lang="en-US" dirty="0"/>
              <a:t> objects. In our new design, </a:t>
            </a:r>
            <a:r>
              <a:rPr lang="en-US" dirty="0" err="1"/>
              <a:t>all_menus</a:t>
            </a:r>
            <a:r>
              <a:rPr lang="en-US" dirty="0"/>
              <a:t> is just a || MenuComponent. This is the MenuComponent representing the root of our tree. We initialize our </a:t>
            </a:r>
            <a:r>
              <a:rPr lang="en-US" dirty="0" err="1"/>
              <a:t>all_menus</a:t>
            </a:r>
            <a:r>
              <a:rPr lang="en-US" dirty="0"/>
              <a:t> attribute in the || constructor, and provide a way to add a menu to our Waitress’s menu. Note that </a:t>
            </a:r>
            <a:r>
              <a:rPr lang="en-US" dirty="0" err="1"/>
              <a:t>addMenu</a:t>
            </a:r>
            <a:r>
              <a:rPr lang="en-US" dirty="0"/>
              <a:t> || adds a MenuComponent, which could be a </a:t>
            </a:r>
            <a:r>
              <a:rPr lang="en-US" dirty="0" err="1"/>
              <a:t>DinerMenu</a:t>
            </a:r>
            <a:r>
              <a:rPr lang="en-US" dirty="0"/>
              <a:t> or a </a:t>
            </a:r>
            <a:r>
              <a:rPr lang="en-US" dirty="0" err="1"/>
              <a:t>MenuItem</a:t>
            </a:r>
            <a:r>
              <a:rPr lang="en-US" dirty="0"/>
              <a:t>. It does not matter, the code will just treat it as a MenuComponent either way.</a:t>
            </a:r>
          </a:p>
        </p:txBody>
      </p:sp>
      <p:sp>
        <p:nvSpPr>
          <p:cNvPr id="4" name="Slide Number Placeholder 3">
            <a:extLst>
              <a:ext uri="{FF2B5EF4-FFF2-40B4-BE49-F238E27FC236}">
                <a16:creationId xmlns:a16="http://schemas.microsoft.com/office/drawing/2014/main" id="{C1A717F5-3AE9-5C32-F66A-ECC1C7D9E19B}"/>
              </a:ext>
            </a:extLst>
          </p:cNvPr>
          <p:cNvSpPr>
            <a:spLocks noGrp="1"/>
          </p:cNvSpPr>
          <p:nvPr>
            <p:ph type="sldNum" sz="quarter" idx="10"/>
          </p:nvPr>
        </p:nvSpPr>
        <p:spPr/>
        <p:txBody>
          <a:bodyPr/>
          <a:lstStyle/>
          <a:p>
            <a:pPr>
              <a:defRPr/>
            </a:pPr>
            <a:fld id="{85BE48BE-2610-4179-8375-2EFA24D7155E}" type="slidenum">
              <a:rPr lang="en-GB" smtClean="0"/>
              <a:pPr>
                <a:defRPr/>
              </a:pPr>
              <a:t>26</a:t>
            </a:fld>
            <a:endParaRPr lang="en-GB"/>
          </a:p>
        </p:txBody>
      </p:sp>
    </p:spTree>
    <p:extLst>
      <p:ext uri="{BB962C8B-B14F-4D97-AF65-F5344CB8AC3E}">
        <p14:creationId xmlns:p14="http://schemas.microsoft.com/office/powerpoint/2010/main" val="939771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E4F91-4DE5-B407-EB32-77AB53898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8801E-34BC-ADF1-B2CC-0021071E8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9AF289-0017-D504-9C46-D325F144BDAE}"/>
              </a:ext>
            </a:extLst>
          </p:cNvPr>
          <p:cNvSpPr>
            <a:spLocks noGrp="1"/>
          </p:cNvSpPr>
          <p:nvPr>
            <p:ph type="body" idx="1"/>
          </p:nvPr>
        </p:nvSpPr>
        <p:spPr/>
        <p:txBody>
          <a:bodyPr/>
          <a:lstStyle/>
          <a:p>
            <a:r>
              <a:rPr lang="en-US" dirty="0"/>
              <a:t>What about the code to print the menu? This was our original code, where we had one version to print the set of menus, and another to print an individual menu using an iterator. But now, using our cool new Composite design pattern, we don’t need || this code that manually iterates through our list of menus anymore. We don’t need || this code either. We just need to call || </a:t>
            </a:r>
            <a:r>
              <a:rPr lang="en-US" dirty="0" err="1"/>
              <a:t>all_menus.print</a:t>
            </a:r>
            <a:r>
              <a:rPr lang="en-US" dirty="0"/>
              <a:t>(). Since </a:t>
            </a:r>
            <a:r>
              <a:rPr lang="en-US" dirty="0" err="1"/>
              <a:t>all_menus</a:t>
            </a:r>
            <a:r>
              <a:rPr lang="en-US" dirty="0"/>
              <a:t> is a MenuComponent, it has its own print() method that handles printing itself. Isn’t this a lot easier?</a:t>
            </a:r>
          </a:p>
        </p:txBody>
      </p:sp>
      <p:sp>
        <p:nvSpPr>
          <p:cNvPr id="4" name="Slide Number Placeholder 3">
            <a:extLst>
              <a:ext uri="{FF2B5EF4-FFF2-40B4-BE49-F238E27FC236}">
                <a16:creationId xmlns:a16="http://schemas.microsoft.com/office/drawing/2014/main" id="{E9A4F2A5-CD8E-57C5-1FA6-45863FD2D210}"/>
              </a:ext>
            </a:extLst>
          </p:cNvPr>
          <p:cNvSpPr>
            <a:spLocks noGrp="1"/>
          </p:cNvSpPr>
          <p:nvPr>
            <p:ph type="sldNum" sz="quarter" idx="10"/>
          </p:nvPr>
        </p:nvSpPr>
        <p:spPr/>
        <p:txBody>
          <a:bodyPr/>
          <a:lstStyle/>
          <a:p>
            <a:pPr>
              <a:defRPr/>
            </a:pPr>
            <a:fld id="{85BE48BE-2610-4179-8375-2EFA24D7155E}" type="slidenum">
              <a:rPr lang="en-GB" smtClean="0"/>
              <a:pPr>
                <a:defRPr/>
              </a:pPr>
              <a:t>27</a:t>
            </a:fld>
            <a:endParaRPr lang="en-GB"/>
          </a:p>
        </p:txBody>
      </p:sp>
    </p:spTree>
    <p:extLst>
      <p:ext uri="{BB962C8B-B14F-4D97-AF65-F5344CB8AC3E}">
        <p14:creationId xmlns:p14="http://schemas.microsoft.com/office/powerpoint/2010/main" val="3375302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3F7B4-EB9C-2CA5-1AB2-BD34A3C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B9404-2289-BB2C-0DE3-5460264FF0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B1C39-B1D7-A8E3-B359-BFB583B98BC6}"/>
              </a:ext>
            </a:extLst>
          </p:cNvPr>
          <p:cNvSpPr>
            <a:spLocks noGrp="1"/>
          </p:cNvSpPr>
          <p:nvPr>
            <p:ph type="body" idx="1"/>
          </p:nvPr>
        </p:nvSpPr>
        <p:spPr/>
        <p:txBody>
          <a:bodyPr/>
          <a:lstStyle/>
          <a:p>
            <a:r>
              <a:rPr lang="en-US" baseline="0" dirty="0"/>
              <a:t>Right, let’s test our new design. We are first going to create a || breakfast menu, which is a MenuComponent that we initialize with a </a:t>
            </a:r>
            <a:r>
              <a:rPr lang="en-US" baseline="0" dirty="0" err="1"/>
              <a:t>DinerMenu</a:t>
            </a:r>
            <a:r>
              <a:rPr lang="en-US" baseline="0" dirty="0"/>
              <a:t> object. We can then use the add() method to add blueberry pancakes and the BLT to our breakfast menu.</a:t>
            </a:r>
          </a:p>
          <a:p>
            <a:endParaRPr lang="en-US" dirty="0"/>
          </a:p>
        </p:txBody>
      </p:sp>
      <p:sp>
        <p:nvSpPr>
          <p:cNvPr id="4" name="Slide Number Placeholder 3">
            <a:extLst>
              <a:ext uri="{FF2B5EF4-FFF2-40B4-BE49-F238E27FC236}">
                <a16:creationId xmlns:a16="http://schemas.microsoft.com/office/drawing/2014/main" id="{0A718ABB-23B7-A8B3-AC54-2BD1EF49351C}"/>
              </a:ext>
            </a:extLst>
          </p:cNvPr>
          <p:cNvSpPr>
            <a:spLocks noGrp="1"/>
          </p:cNvSpPr>
          <p:nvPr>
            <p:ph type="sldNum" sz="quarter" idx="10"/>
          </p:nvPr>
        </p:nvSpPr>
        <p:spPr/>
        <p:txBody>
          <a:bodyPr/>
          <a:lstStyle/>
          <a:p>
            <a:pPr>
              <a:defRPr/>
            </a:pPr>
            <a:fld id="{85BE48BE-2610-4179-8375-2EFA24D7155E}" type="slidenum">
              <a:rPr lang="en-GB" smtClean="0"/>
              <a:pPr>
                <a:defRPr/>
              </a:pPr>
              <a:t>28</a:t>
            </a:fld>
            <a:endParaRPr lang="en-GB"/>
          </a:p>
        </p:txBody>
      </p:sp>
    </p:spTree>
    <p:extLst>
      <p:ext uri="{BB962C8B-B14F-4D97-AF65-F5344CB8AC3E}">
        <p14:creationId xmlns:p14="http://schemas.microsoft.com/office/powerpoint/2010/main" val="363742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2E004-120D-87CE-14B2-918B35DDF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14EC-132F-64F6-4B7E-02601A363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26EB0-AAB8-84F8-5E16-6EE19FB6B066}"/>
              </a:ext>
            </a:extLst>
          </p:cNvPr>
          <p:cNvSpPr>
            <a:spLocks noGrp="1"/>
          </p:cNvSpPr>
          <p:nvPr>
            <p:ph type="body" idx="1"/>
          </p:nvPr>
        </p:nvSpPr>
        <p:spPr/>
        <p:txBody>
          <a:bodyPr/>
          <a:lstStyle/>
          <a:p>
            <a:r>
              <a:rPr lang="en-US" baseline="0" dirty="0"/>
              <a:t>Let’s now create our || Main Courses menu, and we will add a veggie spaghetti to it. Next, we will add a Chicken submenu to our </a:t>
            </a:r>
            <a:r>
              <a:rPr lang="en-US" baseline="0" dirty="0" err="1"/>
              <a:t>mainsMenu</a:t>
            </a:r>
            <a:r>
              <a:rPr lang="en-US" baseline="0" dirty="0"/>
              <a:t>. To do so, we will create a new || </a:t>
            </a:r>
            <a:r>
              <a:rPr lang="en-US" baseline="0" dirty="0" err="1"/>
              <a:t>chickenMenu</a:t>
            </a:r>
            <a:r>
              <a:rPr lang="en-US" baseline="0" dirty="0"/>
              <a:t> here in exactly the same way. We then add crispy fried chicken and roast chicken to our chicken menu using the add method. Finally, we just || add the </a:t>
            </a:r>
            <a:r>
              <a:rPr lang="en-US" baseline="0" dirty="0" err="1"/>
              <a:t>chickenMenu</a:t>
            </a:r>
            <a:r>
              <a:rPr lang="en-US" baseline="0" dirty="0"/>
              <a:t> to our </a:t>
            </a:r>
            <a:r>
              <a:rPr lang="en-US" baseline="0" dirty="0" err="1"/>
              <a:t>mainsMenu</a:t>
            </a:r>
            <a:r>
              <a:rPr lang="en-US" baseline="0" dirty="0"/>
              <a:t>.</a:t>
            </a:r>
          </a:p>
          <a:p>
            <a:endParaRPr lang="en-US" dirty="0"/>
          </a:p>
        </p:txBody>
      </p:sp>
      <p:sp>
        <p:nvSpPr>
          <p:cNvPr id="4" name="Slide Number Placeholder 3">
            <a:extLst>
              <a:ext uri="{FF2B5EF4-FFF2-40B4-BE49-F238E27FC236}">
                <a16:creationId xmlns:a16="http://schemas.microsoft.com/office/drawing/2014/main" id="{D398CA1E-3667-ABF6-AD5E-558D29693794}"/>
              </a:ext>
            </a:extLst>
          </p:cNvPr>
          <p:cNvSpPr>
            <a:spLocks noGrp="1"/>
          </p:cNvSpPr>
          <p:nvPr>
            <p:ph type="sldNum" sz="quarter" idx="10"/>
          </p:nvPr>
        </p:nvSpPr>
        <p:spPr/>
        <p:txBody>
          <a:bodyPr/>
          <a:lstStyle/>
          <a:p>
            <a:pPr>
              <a:defRPr/>
            </a:pPr>
            <a:fld id="{85BE48BE-2610-4179-8375-2EFA24D7155E}" type="slidenum">
              <a:rPr lang="en-GB" smtClean="0"/>
              <a:pPr>
                <a:defRPr/>
              </a:pPr>
              <a:t>29</a:t>
            </a:fld>
            <a:endParaRPr lang="en-GB"/>
          </a:p>
        </p:txBody>
      </p:sp>
    </p:spTree>
    <p:extLst>
      <p:ext uri="{BB962C8B-B14F-4D97-AF65-F5344CB8AC3E}">
        <p14:creationId xmlns:p14="http://schemas.microsoft.com/office/powerpoint/2010/main" val="3107542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BB991-2521-0C89-848E-50D0E6F99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8A36B-6D14-9751-0F3F-47B00BE16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4AAA3-5A7D-2653-3B67-6E1EBBC33FA4}"/>
              </a:ext>
            </a:extLst>
          </p:cNvPr>
          <p:cNvSpPr>
            <a:spLocks noGrp="1"/>
          </p:cNvSpPr>
          <p:nvPr>
            <p:ph type="body" idx="1"/>
          </p:nvPr>
        </p:nvSpPr>
        <p:spPr/>
        <p:txBody>
          <a:bodyPr/>
          <a:lstStyle/>
          <a:p>
            <a:r>
              <a:rPr lang="en-US" dirty="0"/>
              <a:t>That doesn’t sound so difficult, so lets immediately start coding. The first thing we need is a </a:t>
            </a:r>
            <a:r>
              <a:rPr lang="en-US" dirty="0" err="1"/>
              <a:t>MenuItem</a:t>
            </a:r>
            <a:r>
              <a:rPr lang="en-US" dirty="0"/>
              <a:t> class that represents a food item. This one is pretty straightforward. We have string attributes for the item’s name and description, a Boolean attribute that records whether the item is vegetarian, and a double to store its price. We also have the standard C#-style getters for each attribute.</a:t>
            </a:r>
          </a:p>
        </p:txBody>
      </p:sp>
      <p:sp>
        <p:nvSpPr>
          <p:cNvPr id="4" name="Slide Number Placeholder 3">
            <a:extLst>
              <a:ext uri="{FF2B5EF4-FFF2-40B4-BE49-F238E27FC236}">
                <a16:creationId xmlns:a16="http://schemas.microsoft.com/office/drawing/2014/main" id="{41A5605A-D85D-58C2-6CE4-47AF5A386198}"/>
              </a:ext>
            </a:extLst>
          </p:cNvPr>
          <p:cNvSpPr>
            <a:spLocks noGrp="1"/>
          </p:cNvSpPr>
          <p:nvPr>
            <p:ph type="sldNum" sz="quarter" idx="10"/>
          </p:nvPr>
        </p:nvSpPr>
        <p:spPr/>
        <p:txBody>
          <a:bodyPr/>
          <a:lstStyle/>
          <a:p>
            <a:pPr>
              <a:defRPr/>
            </a:pPr>
            <a:fld id="{85BE48BE-2610-4179-8375-2EFA24D7155E}" type="slidenum">
              <a:rPr lang="en-GB" smtClean="0"/>
              <a:pPr>
                <a:defRPr/>
              </a:pPr>
              <a:t>3</a:t>
            </a:fld>
            <a:endParaRPr lang="en-GB"/>
          </a:p>
        </p:txBody>
      </p:sp>
    </p:spTree>
    <p:extLst>
      <p:ext uri="{BB962C8B-B14F-4D97-AF65-F5344CB8AC3E}">
        <p14:creationId xmlns:p14="http://schemas.microsoft.com/office/powerpoint/2010/main" val="2680746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581A4-E5CD-0B27-2A68-3AE5478FE7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1113C-1530-CC95-B7F1-235859C1F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367B6-B125-51E3-933A-E1DDAAA164BD}"/>
              </a:ext>
            </a:extLst>
          </p:cNvPr>
          <p:cNvSpPr>
            <a:spLocks noGrp="1"/>
          </p:cNvSpPr>
          <p:nvPr>
            <p:ph type="body" idx="1"/>
          </p:nvPr>
        </p:nvSpPr>
        <p:spPr/>
        <p:txBody>
          <a:bodyPr/>
          <a:lstStyle/>
          <a:p>
            <a:r>
              <a:rPr lang="en-US" baseline="0" dirty="0"/>
              <a:t>And finally to our main program. We first create a MenuComponent representing the entire DP Diner menu that we call </a:t>
            </a:r>
            <a:r>
              <a:rPr lang="en-US" baseline="0" dirty="0" err="1"/>
              <a:t>allMenus</a:t>
            </a:r>
            <a:r>
              <a:rPr lang="en-US" baseline="0" dirty="0"/>
              <a:t>. We then add both the breakfast and mains menus to it. To finish off, we create a </a:t>
            </a:r>
            <a:r>
              <a:rPr lang="en-US" baseline="0" dirty="0" err="1"/>
              <a:t>Waitres</a:t>
            </a:r>
            <a:r>
              <a:rPr lang="en-US" baseline="0" dirty="0"/>
              <a:t> object that contains our </a:t>
            </a:r>
            <a:r>
              <a:rPr lang="en-US" baseline="0" dirty="0" err="1"/>
              <a:t>allMenus</a:t>
            </a:r>
            <a:r>
              <a:rPr lang="en-US" baseline="0" dirty="0"/>
              <a:t> MenuComponent, then call </a:t>
            </a:r>
            <a:r>
              <a:rPr lang="en-US" baseline="0" dirty="0" err="1"/>
              <a:t>printMenu</a:t>
            </a:r>
            <a:r>
              <a:rPr lang="en-US" baseline="0" dirty="0"/>
              <a:t>().</a:t>
            </a:r>
          </a:p>
          <a:p>
            <a:endParaRPr lang="en-US" baseline="0" dirty="0"/>
          </a:p>
          <a:p>
            <a:r>
              <a:rPr lang="en-US" baseline="0" dirty="0"/>
              <a:t>And || this is what should result. When </a:t>
            </a:r>
            <a:r>
              <a:rPr lang="en-US" baseline="0" dirty="0" err="1"/>
              <a:t>printMenu</a:t>
            </a:r>
            <a:r>
              <a:rPr lang="en-US" baseline="0" dirty="0"/>
              <a:t>() is called, We will first print out the name of </a:t>
            </a:r>
            <a:r>
              <a:rPr lang="en-US" baseline="0" dirty="0" err="1"/>
              <a:t>allMenus</a:t>
            </a:r>
            <a:r>
              <a:rPr lang="en-US" baseline="0" dirty="0"/>
              <a:t>, which is || DP DINER. It will then use an Iterator to go through each MenuComponent. The first MenuComponent in </a:t>
            </a:r>
            <a:r>
              <a:rPr lang="en-US" baseline="0" dirty="0" err="1"/>
              <a:t>allMenus</a:t>
            </a:r>
            <a:r>
              <a:rPr lang="en-US" baseline="0" dirty="0"/>
              <a:t> is the || BREAKFAST </a:t>
            </a:r>
            <a:r>
              <a:rPr lang="en-US" baseline="0" dirty="0" err="1"/>
              <a:t>DinerMenu</a:t>
            </a:r>
            <a:r>
              <a:rPr lang="en-US" baseline="0" dirty="0"/>
              <a:t>, and its print() method will print the name, and then go through each </a:t>
            </a:r>
            <a:r>
              <a:rPr lang="en-US" baseline="0" dirty="0" err="1"/>
              <a:t>MenuItem</a:t>
            </a:r>
            <a:r>
              <a:rPr lang="en-US" baseline="0" dirty="0"/>
              <a:t> in it, in this case Blueberry Pancakes and BLT. The next MenuComponent in </a:t>
            </a:r>
            <a:r>
              <a:rPr lang="en-US" baseline="0" dirty="0" err="1"/>
              <a:t>allMenus</a:t>
            </a:r>
            <a:r>
              <a:rPr lang="en-US" baseline="0" dirty="0"/>
              <a:t> is the || MAINS </a:t>
            </a:r>
            <a:r>
              <a:rPr lang="en-US" baseline="0" dirty="0" err="1"/>
              <a:t>DinerMenu</a:t>
            </a:r>
            <a:r>
              <a:rPr lang="en-US" baseline="0" dirty="0"/>
              <a:t>, and once again, the print() method will iterate through each of its </a:t>
            </a:r>
            <a:r>
              <a:rPr lang="en-US" baseline="0" dirty="0" err="1"/>
              <a:t>MenuComponents</a:t>
            </a:r>
            <a:r>
              <a:rPr lang="en-US" baseline="0" dirty="0"/>
              <a:t>. This will be Veggie Spaghetti, followed by the || CHICKEN submenu. And since the print() method of the CHICKEN submenu also iterates through what it contains, it will print out Crispy Fried Chicken and Roast Chicken. So, hungry yet?</a:t>
            </a:r>
          </a:p>
          <a:p>
            <a:endParaRPr lang="en-US" baseline="0" dirty="0"/>
          </a:p>
          <a:p>
            <a:endParaRPr lang="en-US" baseline="0" dirty="0"/>
          </a:p>
          <a:p>
            <a:endParaRPr lang="en-US" dirty="0"/>
          </a:p>
        </p:txBody>
      </p:sp>
      <p:sp>
        <p:nvSpPr>
          <p:cNvPr id="4" name="Slide Number Placeholder 3">
            <a:extLst>
              <a:ext uri="{FF2B5EF4-FFF2-40B4-BE49-F238E27FC236}">
                <a16:creationId xmlns:a16="http://schemas.microsoft.com/office/drawing/2014/main" id="{24622BD5-B38F-C16D-097D-DC387571088B}"/>
              </a:ext>
            </a:extLst>
          </p:cNvPr>
          <p:cNvSpPr>
            <a:spLocks noGrp="1"/>
          </p:cNvSpPr>
          <p:nvPr>
            <p:ph type="sldNum" sz="quarter" idx="10"/>
          </p:nvPr>
        </p:nvSpPr>
        <p:spPr/>
        <p:txBody>
          <a:bodyPr/>
          <a:lstStyle/>
          <a:p>
            <a:pPr>
              <a:defRPr/>
            </a:pPr>
            <a:fld id="{85BE48BE-2610-4179-8375-2EFA24D7155E}" type="slidenum">
              <a:rPr lang="en-GB" smtClean="0"/>
              <a:pPr>
                <a:defRPr/>
              </a:pPr>
              <a:t>30</a:t>
            </a:fld>
            <a:endParaRPr lang="en-GB"/>
          </a:p>
        </p:txBody>
      </p:sp>
    </p:spTree>
    <p:extLst>
      <p:ext uri="{BB962C8B-B14F-4D97-AF65-F5344CB8AC3E}">
        <p14:creationId xmlns:p14="http://schemas.microsoft.com/office/powerpoint/2010/main" val="632385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how we use the Composite pattern to create a tree structure. But we’re not done yet. Remember how we said that the whole point of the Iterator pattern is so that the user of an aggregate does not have to know its implementation to traverse it? The Composite pattern is an implementation of a tree structure, which is a type of aggregate, so || how do we make an Iterator to traverse our entire DP Diner menu? Well, we do so by creating something called a || composite iterator, which implements the Iterator interface as usual. In order to make that work, || all of our </a:t>
            </a:r>
            <a:r>
              <a:rPr lang="en-US" dirty="0" err="1"/>
              <a:t>MenuComponents</a:t>
            </a:r>
            <a:r>
              <a:rPr lang="en-US" dirty="0"/>
              <a:t> need a </a:t>
            </a:r>
            <a:r>
              <a:rPr lang="en-US" dirty="0" err="1"/>
              <a:t>createIterator</a:t>
            </a:r>
            <a:r>
              <a:rPr lang="en-US" dirty="0"/>
              <a:t>() method. Right now, our </a:t>
            </a:r>
            <a:r>
              <a:rPr lang="en-US" dirty="0" err="1"/>
              <a:t>DinerMenu</a:t>
            </a:r>
            <a:r>
              <a:rPr lang="en-US" dirty="0"/>
              <a:t> class already has a </a:t>
            </a:r>
            <a:r>
              <a:rPr lang="en-US" dirty="0" err="1"/>
              <a:t>createIterator</a:t>
            </a:r>
            <a:r>
              <a:rPr lang="en-US" dirty="0"/>
              <a:t>() method that returns a </a:t>
            </a:r>
            <a:r>
              <a:rPr lang="en-US" dirty="0" err="1"/>
              <a:t>DinerMenuIterator</a:t>
            </a:r>
            <a:r>
              <a:rPr lang="en-US" dirty="0"/>
              <a:t> object. Our </a:t>
            </a:r>
            <a:r>
              <a:rPr lang="en-US" dirty="0" err="1"/>
              <a:t>MenuItem</a:t>
            </a:r>
            <a:r>
              <a:rPr lang="en-US" dirty="0"/>
              <a:t> class also needs a </a:t>
            </a:r>
            <a:r>
              <a:rPr lang="en-US" dirty="0" err="1"/>
              <a:t>createIterator</a:t>
            </a:r>
            <a:r>
              <a:rPr lang="en-US" dirty="0"/>
              <a:t>(), and it returns a null iterator, which is a type of null object. Then we can || use a stack to traverse our tree structure recursively. Yep, here’s where the recursion comes in. Ready? </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31</a:t>
            </a:fld>
            <a:endParaRPr lang="en-GB"/>
          </a:p>
        </p:txBody>
      </p:sp>
    </p:spTree>
    <p:extLst>
      <p:ext uri="{BB962C8B-B14F-4D97-AF65-F5344CB8AC3E}">
        <p14:creationId xmlns:p14="http://schemas.microsoft.com/office/powerpoint/2010/main" val="8324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C612-F539-0C4B-F231-6F384760D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EE519-BE9F-7D60-3534-2FB696A11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7FB24-F36A-D237-BE54-28F48DBBF545}"/>
              </a:ext>
            </a:extLst>
          </p:cNvPr>
          <p:cNvSpPr>
            <a:spLocks noGrp="1"/>
          </p:cNvSpPr>
          <p:nvPr>
            <p:ph type="body" idx="1"/>
          </p:nvPr>
        </p:nvSpPr>
        <p:spPr/>
        <p:txBody>
          <a:bodyPr/>
          <a:lstStyle/>
          <a:p>
            <a:r>
              <a:rPr lang="en-US" dirty="0"/>
              <a:t>Let’s look at the code. The first thing we need to do is update the </a:t>
            </a:r>
            <a:r>
              <a:rPr lang="en-US" dirty="0" err="1"/>
              <a:t>MenuComponent</a:t>
            </a:r>
            <a:r>
              <a:rPr lang="en-US" dirty="0"/>
              <a:t> class so that it defines a </a:t>
            </a:r>
            <a:r>
              <a:rPr lang="en-US" dirty="0" err="1"/>
              <a:t>createIterator</a:t>
            </a:r>
            <a:r>
              <a:rPr lang="en-US" dirty="0"/>
              <a:t> method. We do the same thing of having the default implementation throw a </a:t>
            </a:r>
            <a:r>
              <a:rPr lang="en-US" dirty="0" err="1"/>
              <a:t>NotSupportedException</a:t>
            </a:r>
            <a:r>
              <a:rPr lang="en-US" dirty="0"/>
              <a:t>. Also, don’t forget to mark it as || virtual so that its subclasses can override it.</a:t>
            </a:r>
          </a:p>
        </p:txBody>
      </p:sp>
      <p:sp>
        <p:nvSpPr>
          <p:cNvPr id="4" name="Slide Number Placeholder 3">
            <a:extLst>
              <a:ext uri="{FF2B5EF4-FFF2-40B4-BE49-F238E27FC236}">
                <a16:creationId xmlns:a16="http://schemas.microsoft.com/office/drawing/2014/main" id="{B1314D92-739D-C1B9-EC74-38F8E1D52832}"/>
              </a:ext>
            </a:extLst>
          </p:cNvPr>
          <p:cNvSpPr>
            <a:spLocks noGrp="1"/>
          </p:cNvSpPr>
          <p:nvPr>
            <p:ph type="sldNum" sz="quarter" idx="10"/>
          </p:nvPr>
        </p:nvSpPr>
        <p:spPr/>
        <p:txBody>
          <a:bodyPr/>
          <a:lstStyle/>
          <a:p>
            <a:pPr>
              <a:defRPr/>
            </a:pPr>
            <a:fld id="{85BE48BE-2610-4179-8375-2EFA24D7155E}" type="slidenum">
              <a:rPr lang="en-GB" smtClean="0"/>
              <a:pPr>
                <a:defRPr/>
              </a:pPr>
              <a:t>32</a:t>
            </a:fld>
            <a:endParaRPr lang="en-GB"/>
          </a:p>
        </p:txBody>
      </p:sp>
    </p:spTree>
    <p:extLst>
      <p:ext uri="{BB962C8B-B14F-4D97-AF65-F5344CB8AC3E}">
        <p14:creationId xmlns:p14="http://schemas.microsoft.com/office/powerpoint/2010/main" val="905127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B2AF-B772-62DC-466A-9556CDDEB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48C3DA-7104-2DAC-04DA-77353EF6D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D1A47-95A0-1C8D-B0DA-3E9EC327A048}"/>
              </a:ext>
            </a:extLst>
          </p:cNvPr>
          <p:cNvSpPr>
            <a:spLocks noGrp="1"/>
          </p:cNvSpPr>
          <p:nvPr>
            <p:ph type="body" idx="1"/>
          </p:nvPr>
        </p:nvSpPr>
        <p:spPr/>
        <p:txBody>
          <a:bodyPr/>
          <a:lstStyle/>
          <a:p>
            <a:r>
              <a:rPr lang="en-US" dirty="0"/>
              <a:t>Next, here are the changes to the </a:t>
            </a:r>
            <a:r>
              <a:rPr lang="en-US" dirty="0" err="1"/>
              <a:t>createIterator</a:t>
            </a:r>
            <a:r>
              <a:rPr lang="en-US" dirty="0"/>
              <a:t>() methods for both </a:t>
            </a:r>
            <a:r>
              <a:rPr lang="en-US" dirty="0" err="1"/>
              <a:t>DinerMenu</a:t>
            </a:r>
            <a:r>
              <a:rPr lang="en-US" dirty="0"/>
              <a:t> and </a:t>
            </a:r>
            <a:r>
              <a:rPr lang="en-US" dirty="0" err="1"/>
              <a:t>MenuItem</a:t>
            </a:r>
            <a:r>
              <a:rPr lang="en-US" dirty="0"/>
              <a:t>. For </a:t>
            </a:r>
            <a:r>
              <a:rPr lang="en-US" dirty="0" err="1"/>
              <a:t>DinerMenu</a:t>
            </a:r>
            <a:r>
              <a:rPr lang="en-US" dirty="0"/>
              <a:t>, the </a:t>
            </a:r>
            <a:r>
              <a:rPr lang="en-US" dirty="0" err="1"/>
              <a:t>createIterator</a:t>
            </a:r>
            <a:r>
              <a:rPr lang="en-US" dirty="0"/>
              <a:t>() method || overrides the </a:t>
            </a:r>
            <a:r>
              <a:rPr lang="en-US" dirty="0" err="1"/>
              <a:t>MenuComponent</a:t>
            </a:r>
            <a:r>
              <a:rPr lang="en-US" dirty="0"/>
              <a:t> version. The old code is || here, where we returned a </a:t>
            </a:r>
            <a:r>
              <a:rPr lang="en-US" dirty="0" err="1"/>
              <a:t>DinerMenuIterator</a:t>
            </a:r>
            <a:r>
              <a:rPr lang="en-US" dirty="0"/>
              <a:t>, which if you recall traverses our list of components. This time, though, we want to || return a </a:t>
            </a:r>
            <a:r>
              <a:rPr lang="en-US" dirty="0" err="1"/>
              <a:t>CompositeIterator</a:t>
            </a:r>
            <a:r>
              <a:rPr lang="en-US" dirty="0"/>
              <a:t>, which takes as its argument a </a:t>
            </a:r>
            <a:r>
              <a:rPr lang="en-US" dirty="0" err="1"/>
              <a:t>DinerMenuIterator</a:t>
            </a:r>
            <a:r>
              <a:rPr lang="en-US" dirty="0"/>
              <a:t>. We will see how it works a little later. Meanwhile, we also need to have our </a:t>
            </a:r>
            <a:r>
              <a:rPr lang="en-US" dirty="0" err="1"/>
              <a:t>MenuItem</a:t>
            </a:r>
            <a:r>
              <a:rPr lang="en-US" dirty="0"/>
              <a:t> define a </a:t>
            </a:r>
            <a:r>
              <a:rPr lang="en-US" dirty="0" err="1"/>
              <a:t>createIterator</a:t>
            </a:r>
            <a:r>
              <a:rPr lang="en-US" dirty="0"/>
              <a:t>() method that || overrides the default, and all it does is || return a new </a:t>
            </a:r>
            <a:r>
              <a:rPr lang="en-US" dirty="0" err="1"/>
              <a:t>NullIterator</a:t>
            </a:r>
            <a:r>
              <a:rPr lang="en-US" dirty="0"/>
              <a:t> object.</a:t>
            </a:r>
          </a:p>
        </p:txBody>
      </p:sp>
      <p:sp>
        <p:nvSpPr>
          <p:cNvPr id="4" name="Slide Number Placeholder 3">
            <a:extLst>
              <a:ext uri="{FF2B5EF4-FFF2-40B4-BE49-F238E27FC236}">
                <a16:creationId xmlns:a16="http://schemas.microsoft.com/office/drawing/2014/main" id="{6C12359C-CECB-19C1-A7AC-BC31A65AF029}"/>
              </a:ext>
            </a:extLst>
          </p:cNvPr>
          <p:cNvSpPr>
            <a:spLocks noGrp="1"/>
          </p:cNvSpPr>
          <p:nvPr>
            <p:ph type="sldNum" sz="quarter" idx="10"/>
          </p:nvPr>
        </p:nvSpPr>
        <p:spPr/>
        <p:txBody>
          <a:bodyPr/>
          <a:lstStyle/>
          <a:p>
            <a:pPr>
              <a:defRPr/>
            </a:pPr>
            <a:fld id="{85BE48BE-2610-4179-8375-2EFA24D7155E}" type="slidenum">
              <a:rPr lang="en-GB" smtClean="0"/>
              <a:pPr>
                <a:defRPr/>
              </a:pPr>
              <a:t>33</a:t>
            </a:fld>
            <a:endParaRPr lang="en-GB"/>
          </a:p>
        </p:txBody>
      </p:sp>
    </p:spTree>
    <p:extLst>
      <p:ext uri="{BB962C8B-B14F-4D97-AF65-F5344CB8AC3E}">
        <p14:creationId xmlns:p14="http://schemas.microsoft.com/office/powerpoint/2010/main" val="2454347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E149D-89E4-1E2A-A9D3-F690A9594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69E1A0-0666-3EF1-158B-5567A4B3B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3F566-038D-724B-C232-E1F4D229473B}"/>
              </a:ext>
            </a:extLst>
          </p:cNvPr>
          <p:cNvSpPr>
            <a:spLocks noGrp="1"/>
          </p:cNvSpPr>
          <p:nvPr>
            <p:ph type="body" idx="1"/>
          </p:nvPr>
        </p:nvSpPr>
        <p:spPr/>
        <p:txBody>
          <a:bodyPr/>
          <a:lstStyle/>
          <a:p>
            <a:r>
              <a:rPr lang="en-US" dirty="0"/>
              <a:t>What is a </a:t>
            </a:r>
            <a:r>
              <a:rPr lang="en-US" dirty="0" err="1"/>
              <a:t>NullIterator</a:t>
            </a:r>
            <a:r>
              <a:rPr lang="en-US" dirty="0"/>
              <a:t>? It’s just an iterator that doesn’t iterate through anything. Since it is an iterator, it has to || implement the Iterator interface. Its || next() method simply returns null, and its || </a:t>
            </a:r>
            <a:r>
              <a:rPr lang="en-US" dirty="0" err="1"/>
              <a:t>hasNext</a:t>
            </a:r>
            <a:r>
              <a:rPr lang="en-US" dirty="0"/>
              <a:t>() method always returns false. Easy </a:t>
            </a:r>
            <a:r>
              <a:rPr lang="en-US" dirty="0" err="1"/>
              <a:t>peasy</a:t>
            </a:r>
            <a:r>
              <a:rPr lang="en-US" dirty="0"/>
              <a:t>.</a:t>
            </a:r>
          </a:p>
        </p:txBody>
      </p:sp>
      <p:sp>
        <p:nvSpPr>
          <p:cNvPr id="4" name="Slide Number Placeholder 3">
            <a:extLst>
              <a:ext uri="{FF2B5EF4-FFF2-40B4-BE49-F238E27FC236}">
                <a16:creationId xmlns:a16="http://schemas.microsoft.com/office/drawing/2014/main" id="{2C0CD7A0-66A3-B012-E90D-494825DC6497}"/>
              </a:ext>
            </a:extLst>
          </p:cNvPr>
          <p:cNvSpPr>
            <a:spLocks noGrp="1"/>
          </p:cNvSpPr>
          <p:nvPr>
            <p:ph type="sldNum" sz="quarter" idx="10"/>
          </p:nvPr>
        </p:nvSpPr>
        <p:spPr/>
        <p:txBody>
          <a:bodyPr/>
          <a:lstStyle/>
          <a:p>
            <a:pPr>
              <a:defRPr/>
            </a:pPr>
            <a:fld id="{85BE48BE-2610-4179-8375-2EFA24D7155E}" type="slidenum">
              <a:rPr lang="en-GB" smtClean="0"/>
              <a:pPr>
                <a:defRPr/>
              </a:pPr>
              <a:t>34</a:t>
            </a:fld>
            <a:endParaRPr lang="en-GB"/>
          </a:p>
        </p:txBody>
      </p:sp>
    </p:spTree>
    <p:extLst>
      <p:ext uri="{BB962C8B-B14F-4D97-AF65-F5344CB8AC3E}">
        <p14:creationId xmlns:p14="http://schemas.microsoft.com/office/powerpoint/2010/main" val="2401769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81FB0-18E8-59A3-A62E-4FBC060BB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F64D19-F7ED-56C7-8B28-883155FF1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63BC9-59A5-477E-8698-C8F4FF59D791}"/>
              </a:ext>
            </a:extLst>
          </p:cNvPr>
          <p:cNvSpPr>
            <a:spLocks noGrp="1"/>
          </p:cNvSpPr>
          <p:nvPr>
            <p:ph type="body" idx="1"/>
          </p:nvPr>
        </p:nvSpPr>
        <p:spPr/>
        <p:txBody>
          <a:bodyPr/>
          <a:lstStyle/>
          <a:p>
            <a:r>
              <a:rPr lang="en-US" dirty="0"/>
              <a:t>Finally, we come to the </a:t>
            </a:r>
            <a:r>
              <a:rPr lang="en-US" dirty="0" err="1"/>
              <a:t>CompositeIterator</a:t>
            </a:r>
            <a:r>
              <a:rPr lang="en-US" dirty="0"/>
              <a:t> class, which is a type of iterator that can traverse a tree structure created by the Composite design pattern. This can be a bit confusing to understand, so pay attention. The </a:t>
            </a:r>
            <a:r>
              <a:rPr lang="en-US" dirty="0" err="1"/>
              <a:t>CompositeIterator</a:t>
            </a:r>
            <a:r>
              <a:rPr lang="en-US" dirty="0"/>
              <a:t> uses a || stack. If you don’t know what a stack is, think of a stack of plates. Every time you add a new plate, you put it on top, and every time you take off a plate, you take off the top one. So the last plate you put on the stack is the first plate you take off, and this is known as “last-in-first-out”. Adding an item to a stack is called “pushing” it onto the stack, and removing an item is called “popping” it from the stack. The basic idea for our </a:t>
            </a:r>
            <a:r>
              <a:rPr lang="en-US" dirty="0" err="1"/>
              <a:t>CompositeIterator</a:t>
            </a:r>
            <a:r>
              <a:rPr lang="en-US" dirty="0"/>
              <a:t> is to start at the root of the tree, which is why we get the iterator for the root of the tree and || push it onto a stack in the constructor. As we iterate through the root, if we find a submenu, we push </a:t>
            </a:r>
            <a:r>
              <a:rPr lang="en-US" i="1" dirty="0"/>
              <a:t>it</a:t>
            </a:r>
            <a:r>
              <a:rPr lang="en-US" i="0" dirty="0"/>
              <a:t> onto the stack and start traversing the submenu. Once we are done with the submenu, we will pop it out of the stack, and continue where we left off. That’s the basic concept.</a:t>
            </a:r>
          </a:p>
        </p:txBody>
      </p:sp>
      <p:sp>
        <p:nvSpPr>
          <p:cNvPr id="4" name="Slide Number Placeholder 3">
            <a:extLst>
              <a:ext uri="{FF2B5EF4-FFF2-40B4-BE49-F238E27FC236}">
                <a16:creationId xmlns:a16="http://schemas.microsoft.com/office/drawing/2014/main" id="{4404D9B7-D05C-4443-5555-EC7DE88760D9}"/>
              </a:ext>
            </a:extLst>
          </p:cNvPr>
          <p:cNvSpPr>
            <a:spLocks noGrp="1"/>
          </p:cNvSpPr>
          <p:nvPr>
            <p:ph type="sldNum" sz="quarter" idx="10"/>
          </p:nvPr>
        </p:nvSpPr>
        <p:spPr/>
        <p:txBody>
          <a:bodyPr/>
          <a:lstStyle/>
          <a:p>
            <a:pPr>
              <a:defRPr/>
            </a:pPr>
            <a:fld id="{85BE48BE-2610-4179-8375-2EFA24D7155E}" type="slidenum">
              <a:rPr lang="en-GB" smtClean="0"/>
              <a:pPr>
                <a:defRPr/>
              </a:pPr>
              <a:t>35</a:t>
            </a:fld>
            <a:endParaRPr lang="en-GB"/>
          </a:p>
        </p:txBody>
      </p:sp>
    </p:spTree>
    <p:extLst>
      <p:ext uri="{BB962C8B-B14F-4D97-AF65-F5344CB8AC3E}">
        <p14:creationId xmlns:p14="http://schemas.microsoft.com/office/powerpoint/2010/main" val="377861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5CDD0-3976-5E1E-F976-E4C259BE8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094B9-2A5D-4049-0CB2-BFD7295AB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F8C72-BF3E-87A2-EBEC-F87EBA87CE6B}"/>
              </a:ext>
            </a:extLst>
          </p:cNvPr>
          <p:cNvSpPr>
            <a:spLocks noGrp="1"/>
          </p:cNvSpPr>
          <p:nvPr>
            <p:ph type="body" idx="1"/>
          </p:nvPr>
        </p:nvSpPr>
        <p:spPr/>
        <p:txBody>
          <a:bodyPr/>
          <a:lstStyle/>
          <a:p>
            <a:r>
              <a:rPr lang="en-US" dirty="0"/>
              <a:t>Here is how the </a:t>
            </a:r>
            <a:r>
              <a:rPr lang="en-US" dirty="0" err="1"/>
              <a:t>hasNext</a:t>
            </a:r>
            <a:r>
              <a:rPr lang="en-US" dirty="0"/>
              <a:t>() method for the </a:t>
            </a:r>
            <a:r>
              <a:rPr lang="en-US" dirty="0" err="1"/>
              <a:t>CompositeIterator</a:t>
            </a:r>
            <a:r>
              <a:rPr lang="en-US" dirty="0"/>
              <a:t> class works. We first check if || the stack is empty. If it is, we return false and we are done. Otherwise, we || take a look at the top of the stack using the Peek() method, retrieving the iterator at the top of the stack. There are two possibilities here: either this iterator still has items to traverse, or it is done. If it is done, meaning that || its </a:t>
            </a:r>
            <a:r>
              <a:rPr lang="en-US" dirty="0" err="1"/>
              <a:t>hasNext</a:t>
            </a:r>
            <a:r>
              <a:rPr lang="en-US" dirty="0"/>
              <a:t>() method returns false, we remove this iterator using the || Pop() method. Now comes the tricky part: we || recursively call the </a:t>
            </a:r>
            <a:r>
              <a:rPr lang="en-US" dirty="0" err="1"/>
              <a:t>hasNext</a:t>
            </a:r>
            <a:r>
              <a:rPr lang="en-US" dirty="0"/>
              <a:t>() method by executing “return </a:t>
            </a:r>
            <a:r>
              <a:rPr lang="en-US" dirty="0" err="1"/>
              <a:t>hasNext</a:t>
            </a:r>
            <a:r>
              <a:rPr lang="en-US" dirty="0"/>
              <a:t>()”. Basically, we have just popped the iterator that was at the top of the stack, but we don’t know whether there are more iterators to process, so we just recursively call </a:t>
            </a:r>
            <a:r>
              <a:rPr lang="en-US" dirty="0" err="1"/>
              <a:t>hasNext</a:t>
            </a:r>
            <a:r>
              <a:rPr lang="en-US" dirty="0"/>
              <a:t>() again. Alternatively, if </a:t>
            </a:r>
            <a:r>
              <a:rPr lang="en-US" dirty="0" err="1"/>
              <a:t>iter.hasNext</a:t>
            </a:r>
            <a:r>
              <a:rPr lang="en-US" dirty="0"/>
              <a:t>() is true, then the iterator is not done, so we || just return true.</a:t>
            </a:r>
          </a:p>
        </p:txBody>
      </p:sp>
      <p:sp>
        <p:nvSpPr>
          <p:cNvPr id="4" name="Slide Number Placeholder 3">
            <a:extLst>
              <a:ext uri="{FF2B5EF4-FFF2-40B4-BE49-F238E27FC236}">
                <a16:creationId xmlns:a16="http://schemas.microsoft.com/office/drawing/2014/main" id="{838FF1FE-1A19-3B10-4068-953049689723}"/>
              </a:ext>
            </a:extLst>
          </p:cNvPr>
          <p:cNvSpPr>
            <a:spLocks noGrp="1"/>
          </p:cNvSpPr>
          <p:nvPr>
            <p:ph type="sldNum" sz="quarter" idx="10"/>
          </p:nvPr>
        </p:nvSpPr>
        <p:spPr/>
        <p:txBody>
          <a:bodyPr/>
          <a:lstStyle/>
          <a:p>
            <a:pPr>
              <a:defRPr/>
            </a:pPr>
            <a:fld id="{85BE48BE-2610-4179-8375-2EFA24D7155E}" type="slidenum">
              <a:rPr lang="en-GB" smtClean="0"/>
              <a:pPr>
                <a:defRPr/>
              </a:pPr>
              <a:t>36</a:t>
            </a:fld>
            <a:endParaRPr lang="en-GB"/>
          </a:p>
        </p:txBody>
      </p:sp>
    </p:spTree>
    <p:extLst>
      <p:ext uri="{BB962C8B-B14F-4D97-AF65-F5344CB8AC3E}">
        <p14:creationId xmlns:p14="http://schemas.microsoft.com/office/powerpoint/2010/main" val="269835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C603F-AC5D-9215-5145-A0E5063B9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EC123-1EF5-DB17-8949-445E83B7A8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1EA69-CAF5-C198-6438-9380E95C9777}"/>
              </a:ext>
            </a:extLst>
          </p:cNvPr>
          <p:cNvSpPr>
            <a:spLocks noGrp="1"/>
          </p:cNvSpPr>
          <p:nvPr>
            <p:ph type="body" idx="1"/>
          </p:nvPr>
        </p:nvSpPr>
        <p:spPr/>
        <p:txBody>
          <a:bodyPr/>
          <a:lstStyle/>
          <a:p>
            <a:r>
              <a:rPr lang="en-US" dirty="0"/>
              <a:t>Finally, here is how the next() method works. The first thing we do is || grab the iterator at the top of the stack using Peek(). Next, we get the component || returned by </a:t>
            </a:r>
            <a:r>
              <a:rPr lang="en-US" dirty="0" err="1"/>
              <a:t>iter.next</a:t>
            </a:r>
            <a:r>
              <a:rPr lang="en-US" dirty="0"/>
              <a:t>(), making sure to cast it to a </a:t>
            </a:r>
            <a:r>
              <a:rPr lang="en-US" dirty="0" err="1"/>
              <a:t>MenuComponent</a:t>
            </a:r>
            <a:r>
              <a:rPr lang="en-US" dirty="0"/>
              <a:t> object. This component could be either a </a:t>
            </a:r>
            <a:r>
              <a:rPr lang="en-US" dirty="0" err="1"/>
              <a:t>DinerMenu</a:t>
            </a:r>
            <a:r>
              <a:rPr lang="en-US" dirty="0"/>
              <a:t> or a </a:t>
            </a:r>
            <a:r>
              <a:rPr lang="en-US" dirty="0" err="1"/>
              <a:t>MenuItem</a:t>
            </a:r>
            <a:r>
              <a:rPr lang="en-US" dirty="0"/>
              <a:t>. If it is a || </a:t>
            </a:r>
            <a:r>
              <a:rPr lang="en-US" dirty="0" err="1"/>
              <a:t>DinerMenu</a:t>
            </a:r>
            <a:r>
              <a:rPr lang="en-US" dirty="0"/>
              <a:t>, then we know that we need to push the iterator for this submenu onto the stack, and that will be the next thing we process. If it is a </a:t>
            </a:r>
            <a:r>
              <a:rPr lang="en-US" dirty="0" err="1"/>
              <a:t>MenuItem</a:t>
            </a:r>
            <a:r>
              <a:rPr lang="en-US" dirty="0"/>
              <a:t>, we don’t have to do that, but either way we || return the component.</a:t>
            </a:r>
          </a:p>
          <a:p>
            <a:endParaRPr lang="en-US" dirty="0"/>
          </a:p>
          <a:p>
            <a:r>
              <a:rPr lang="en-US" dirty="0"/>
              <a:t>So that’s the </a:t>
            </a:r>
            <a:r>
              <a:rPr lang="en-US" dirty="0" err="1"/>
              <a:t>CompositeIterator</a:t>
            </a:r>
            <a:r>
              <a:rPr lang="en-US" dirty="0"/>
              <a:t> class. It might be a bit confusing, so take a little time to maybe trace through the code.</a:t>
            </a:r>
          </a:p>
        </p:txBody>
      </p:sp>
      <p:sp>
        <p:nvSpPr>
          <p:cNvPr id="4" name="Slide Number Placeholder 3">
            <a:extLst>
              <a:ext uri="{FF2B5EF4-FFF2-40B4-BE49-F238E27FC236}">
                <a16:creationId xmlns:a16="http://schemas.microsoft.com/office/drawing/2014/main" id="{07FA059D-A614-E06F-A42F-EBE6081421D0}"/>
              </a:ext>
            </a:extLst>
          </p:cNvPr>
          <p:cNvSpPr>
            <a:spLocks noGrp="1"/>
          </p:cNvSpPr>
          <p:nvPr>
            <p:ph type="sldNum" sz="quarter" idx="10"/>
          </p:nvPr>
        </p:nvSpPr>
        <p:spPr/>
        <p:txBody>
          <a:bodyPr/>
          <a:lstStyle/>
          <a:p>
            <a:pPr>
              <a:defRPr/>
            </a:pPr>
            <a:fld id="{85BE48BE-2610-4179-8375-2EFA24D7155E}" type="slidenum">
              <a:rPr lang="en-GB" smtClean="0"/>
              <a:pPr>
                <a:defRPr/>
              </a:pPr>
              <a:t>37</a:t>
            </a:fld>
            <a:endParaRPr lang="en-GB"/>
          </a:p>
        </p:txBody>
      </p:sp>
    </p:spTree>
    <p:extLst>
      <p:ext uri="{BB962C8B-B14F-4D97-AF65-F5344CB8AC3E}">
        <p14:creationId xmlns:p14="http://schemas.microsoft.com/office/powerpoint/2010/main" val="4294299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D0188-C34E-B0CC-2447-561B7D7F9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A9C31-1210-5AEC-F91B-6776717F5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847E95-5A4A-9DD3-935D-64D88C46B9D6}"/>
              </a:ext>
            </a:extLst>
          </p:cNvPr>
          <p:cNvSpPr>
            <a:spLocks noGrp="1"/>
          </p:cNvSpPr>
          <p:nvPr>
            <p:ph type="body" idx="1"/>
          </p:nvPr>
        </p:nvSpPr>
        <p:spPr/>
        <p:txBody>
          <a:bodyPr/>
          <a:lstStyle/>
          <a:p>
            <a:r>
              <a:rPr lang="en-US" dirty="0"/>
              <a:t>Let’s demonstrate our new </a:t>
            </a:r>
            <a:r>
              <a:rPr lang="en-US" dirty="0" err="1"/>
              <a:t>CompositeIterator</a:t>
            </a:r>
            <a:r>
              <a:rPr lang="en-US" dirty="0"/>
              <a:t> by using it to print out all the vegetarian options in DP Diner. We define a </a:t>
            </a:r>
            <a:r>
              <a:rPr lang="en-US" dirty="0" err="1"/>
              <a:t>printVegetarianMenu</a:t>
            </a:r>
            <a:r>
              <a:rPr lang="en-US" dirty="0"/>
              <a:t>() method in our Waitress class. The first thing we do is to get our </a:t>
            </a:r>
            <a:r>
              <a:rPr lang="en-US" dirty="0" err="1"/>
              <a:t>CompositeIterator</a:t>
            </a:r>
            <a:r>
              <a:rPr lang="en-US" dirty="0"/>
              <a:t> object by || calling the </a:t>
            </a:r>
            <a:r>
              <a:rPr lang="en-US" dirty="0" err="1"/>
              <a:t>createIterator</a:t>
            </a:r>
            <a:r>
              <a:rPr lang="en-US" dirty="0"/>
              <a:t>() method of our </a:t>
            </a:r>
            <a:r>
              <a:rPr lang="en-US" dirty="0" err="1"/>
              <a:t>all_menus</a:t>
            </a:r>
            <a:r>
              <a:rPr lang="en-US" dirty="0"/>
              <a:t> object, which if you recall is a </a:t>
            </a:r>
            <a:r>
              <a:rPr lang="en-US" dirty="0" err="1"/>
              <a:t>MenuComponent</a:t>
            </a:r>
            <a:r>
              <a:rPr lang="en-US" dirty="0"/>
              <a:t> representing the root of our tree. Then we use our standard method of using an iterator. || While </a:t>
            </a:r>
            <a:r>
              <a:rPr lang="en-US" dirty="0" err="1"/>
              <a:t>iter.hasNext</a:t>
            </a:r>
            <a:r>
              <a:rPr lang="en-US" dirty="0"/>
              <a:t>(), we grab the next item using || the next() method that we cast to be a </a:t>
            </a:r>
            <a:r>
              <a:rPr lang="en-US" dirty="0" err="1"/>
              <a:t>MenuComponent</a:t>
            </a:r>
            <a:r>
              <a:rPr lang="en-US" dirty="0"/>
              <a:t> object. Finally, we will || print it out if it is a vegetarian </a:t>
            </a:r>
            <a:r>
              <a:rPr lang="en-US" dirty="0" err="1"/>
              <a:t>MenuItem</a:t>
            </a:r>
            <a:r>
              <a:rPr lang="en-US" dirty="0"/>
              <a:t>. However, if the component is a </a:t>
            </a:r>
            <a:r>
              <a:rPr lang="en-US" dirty="0" err="1"/>
              <a:t>DinerMenu</a:t>
            </a:r>
            <a:r>
              <a:rPr lang="en-US" dirty="0"/>
              <a:t> object instead of a </a:t>
            </a:r>
            <a:r>
              <a:rPr lang="en-US" dirty="0" err="1"/>
              <a:t>MenuItem</a:t>
            </a:r>
            <a:r>
              <a:rPr lang="en-US" dirty="0"/>
              <a:t> object, then checking its Vegetarian attribute will throw a </a:t>
            </a:r>
            <a:r>
              <a:rPr lang="en-US" dirty="0" err="1"/>
              <a:t>NotSupportedException</a:t>
            </a:r>
            <a:r>
              <a:rPr lang="en-US" dirty="0"/>
              <a:t>, which is why we enclose || this code in a try-catch block.</a:t>
            </a:r>
          </a:p>
        </p:txBody>
      </p:sp>
      <p:sp>
        <p:nvSpPr>
          <p:cNvPr id="4" name="Slide Number Placeholder 3">
            <a:extLst>
              <a:ext uri="{FF2B5EF4-FFF2-40B4-BE49-F238E27FC236}">
                <a16:creationId xmlns:a16="http://schemas.microsoft.com/office/drawing/2014/main" id="{9E6CAAFC-637A-50A4-D235-B361F0E067FF}"/>
              </a:ext>
            </a:extLst>
          </p:cNvPr>
          <p:cNvSpPr>
            <a:spLocks noGrp="1"/>
          </p:cNvSpPr>
          <p:nvPr>
            <p:ph type="sldNum" sz="quarter" idx="10"/>
          </p:nvPr>
        </p:nvSpPr>
        <p:spPr/>
        <p:txBody>
          <a:bodyPr/>
          <a:lstStyle/>
          <a:p>
            <a:pPr>
              <a:defRPr/>
            </a:pPr>
            <a:fld id="{85BE48BE-2610-4179-8375-2EFA24D7155E}" type="slidenum">
              <a:rPr lang="en-GB" smtClean="0"/>
              <a:pPr>
                <a:defRPr/>
              </a:pPr>
              <a:t>38</a:t>
            </a:fld>
            <a:endParaRPr lang="en-GB"/>
          </a:p>
        </p:txBody>
      </p:sp>
    </p:spTree>
    <p:extLst>
      <p:ext uri="{BB962C8B-B14F-4D97-AF65-F5344CB8AC3E}">
        <p14:creationId xmlns:p14="http://schemas.microsoft.com/office/powerpoint/2010/main" val="1097465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E41C1-C7F9-BFB7-F369-63BCA16C7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37AFA-8D82-CC37-451E-4F1B8CB97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29908-4924-976F-9F3B-977228DC0EF9}"/>
              </a:ext>
            </a:extLst>
          </p:cNvPr>
          <p:cNvSpPr>
            <a:spLocks noGrp="1"/>
          </p:cNvSpPr>
          <p:nvPr>
            <p:ph type="body" idx="1"/>
          </p:nvPr>
        </p:nvSpPr>
        <p:spPr/>
        <p:txBody>
          <a:bodyPr/>
          <a:lstStyle/>
          <a:p>
            <a:r>
              <a:rPr lang="en-US" baseline="0" dirty="0"/>
              <a:t>And we are done. When we call the </a:t>
            </a:r>
            <a:r>
              <a:rPr lang="en-US" baseline="0" dirty="0" err="1"/>
              <a:t>printVegetarianMenu</a:t>
            </a:r>
            <a:r>
              <a:rPr lang="en-US" baseline="0" dirty="0"/>
              <a:t>() method of our waitress, it will produce || this result. So yes, our composite iterator goes through every item in our tree structure once and only once, as it should.</a:t>
            </a:r>
          </a:p>
          <a:p>
            <a:endParaRPr lang="en-US" dirty="0"/>
          </a:p>
        </p:txBody>
      </p:sp>
      <p:sp>
        <p:nvSpPr>
          <p:cNvPr id="4" name="Slide Number Placeholder 3">
            <a:extLst>
              <a:ext uri="{FF2B5EF4-FFF2-40B4-BE49-F238E27FC236}">
                <a16:creationId xmlns:a16="http://schemas.microsoft.com/office/drawing/2014/main" id="{17890846-8F43-1D3A-7FA7-A201CAE11E01}"/>
              </a:ext>
            </a:extLst>
          </p:cNvPr>
          <p:cNvSpPr>
            <a:spLocks noGrp="1"/>
          </p:cNvSpPr>
          <p:nvPr>
            <p:ph type="sldNum" sz="quarter" idx="10"/>
          </p:nvPr>
        </p:nvSpPr>
        <p:spPr/>
        <p:txBody>
          <a:bodyPr/>
          <a:lstStyle/>
          <a:p>
            <a:pPr>
              <a:defRPr/>
            </a:pPr>
            <a:fld id="{85BE48BE-2610-4179-8375-2EFA24D7155E}" type="slidenum">
              <a:rPr lang="en-GB" smtClean="0"/>
              <a:pPr>
                <a:defRPr/>
              </a:pPr>
              <a:t>39</a:t>
            </a:fld>
            <a:endParaRPr lang="en-GB"/>
          </a:p>
        </p:txBody>
      </p:sp>
    </p:spTree>
    <p:extLst>
      <p:ext uri="{BB962C8B-B14F-4D97-AF65-F5344CB8AC3E}">
        <p14:creationId xmlns:p14="http://schemas.microsoft.com/office/powerpoint/2010/main" val="3206649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3C2F1-4815-6E55-CA1D-21DB987F2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4829C3-26BE-5C86-BD9C-C28D1D382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01D61-8FF4-4895-DF4E-AC1D88466DAA}"/>
              </a:ext>
            </a:extLst>
          </p:cNvPr>
          <p:cNvSpPr>
            <a:spLocks noGrp="1"/>
          </p:cNvSpPr>
          <p:nvPr>
            <p:ph type="body" idx="1"/>
          </p:nvPr>
        </p:nvSpPr>
        <p:spPr/>
        <p:txBody>
          <a:bodyPr/>
          <a:lstStyle/>
          <a:p>
            <a:r>
              <a:rPr lang="en-US" dirty="0"/>
              <a:t>Our </a:t>
            </a:r>
            <a:r>
              <a:rPr lang="en-US" dirty="0" err="1"/>
              <a:t>MenuItem</a:t>
            </a:r>
            <a:r>
              <a:rPr lang="en-US" dirty="0"/>
              <a:t> constructor takes 4 arguments corresponding to the 4 attributes. Finally, we create a print() method that allows us to print the information about the item, which are its name, price and description, and we also || specify whether that the item is vegetarian. Because that’s important to some people.</a:t>
            </a:r>
          </a:p>
        </p:txBody>
      </p:sp>
      <p:sp>
        <p:nvSpPr>
          <p:cNvPr id="4" name="Slide Number Placeholder 3">
            <a:extLst>
              <a:ext uri="{FF2B5EF4-FFF2-40B4-BE49-F238E27FC236}">
                <a16:creationId xmlns:a16="http://schemas.microsoft.com/office/drawing/2014/main" id="{0CF00EB9-4B0F-E3AC-4292-3978AEC79335}"/>
              </a:ext>
            </a:extLst>
          </p:cNvPr>
          <p:cNvSpPr>
            <a:spLocks noGrp="1"/>
          </p:cNvSpPr>
          <p:nvPr>
            <p:ph type="sldNum" sz="quarter" idx="10"/>
          </p:nvPr>
        </p:nvSpPr>
        <p:spPr/>
        <p:txBody>
          <a:bodyPr/>
          <a:lstStyle/>
          <a:p>
            <a:pPr>
              <a:defRPr/>
            </a:pPr>
            <a:fld id="{85BE48BE-2610-4179-8375-2EFA24D7155E}" type="slidenum">
              <a:rPr lang="en-GB" smtClean="0"/>
              <a:pPr>
                <a:defRPr/>
              </a:pPr>
              <a:t>4</a:t>
            </a:fld>
            <a:endParaRPr lang="en-GB"/>
          </a:p>
        </p:txBody>
      </p:sp>
    </p:spTree>
    <p:extLst>
      <p:ext uri="{BB962C8B-B14F-4D97-AF65-F5344CB8AC3E}">
        <p14:creationId xmlns:p14="http://schemas.microsoft.com/office/powerpoint/2010/main" val="2231885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Composite design pattern. What have we achieved? Our main trick is to || have both our primitive leaf and composite objects inherit from a common Component class, so we can use polymorphism to treat them as the same type of object. And as we have seen from our DP Diner example, this can || simplify the client code. It is now also very || easy to add new kinds of components as long as they fit into our Component interface. If we create a new type of submenu or a new type of menu item, our Waitress class does not have to change anything and can work as before.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40</a:t>
            </a:fld>
            <a:endParaRPr lang="en-GB"/>
          </a:p>
        </p:txBody>
      </p:sp>
    </p:spTree>
    <p:extLst>
      <p:ext uri="{BB962C8B-B14F-4D97-AF65-F5344CB8AC3E}">
        <p14:creationId xmlns:p14="http://schemas.microsoft.com/office/powerpoint/2010/main" val="2190619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one potential drawback of the Composite pattern is that || it can make your design overly general. Yes, it is now easy to add new components, but that means that it is harder to restrict the components that the composite contains. For example, suppose instead of using a Boolean variable to denote whether an item is vegetarian, we have a new </a:t>
            </a:r>
            <a:r>
              <a:rPr lang="en-US" dirty="0" err="1"/>
              <a:t>VegetarianMenuItem</a:t>
            </a:r>
            <a:r>
              <a:rPr lang="en-US" dirty="0"/>
              <a:t> class and we want a composite that only accepts </a:t>
            </a:r>
            <a:r>
              <a:rPr lang="en-US" dirty="0" err="1"/>
              <a:t>VegetarianMenuItems</a:t>
            </a:r>
            <a:r>
              <a:rPr lang="en-US" dirty="0"/>
              <a:t>. The Composite design pattern does not have an elegant way to disallow </a:t>
            </a:r>
            <a:r>
              <a:rPr lang="en-US" dirty="0" err="1"/>
              <a:t>MenuItems</a:t>
            </a:r>
            <a:r>
              <a:rPr lang="en-US" dirty="0"/>
              <a:t> that are not vegetarian, so you will have to rely on checking the type of the component during run-time if you want to do this.</a:t>
            </a:r>
          </a:p>
          <a:p>
            <a:endParaRPr lang="en-US" dirty="0"/>
          </a:p>
          <a:p>
            <a:r>
              <a:rPr lang="en-US" dirty="0"/>
              <a:t>It is not uncommon to have || an explicit reference to a component’s parent within the Component class. Whether you do this depends on whether the system your are implementing requires this additional overhead, but sometimes this can simplify traversing the tree or accessing specific components. For example, if you want to remove a component from the tree that is several levels down, you may have to start from the root and travel down the tree using a series of </a:t>
            </a:r>
            <a:r>
              <a:rPr lang="en-US" dirty="0" err="1"/>
              <a:t>getChild</a:t>
            </a:r>
            <a:r>
              <a:rPr lang="en-US" dirty="0"/>
              <a:t>() calls before you can remove it, but || if you have an explicit reference to the parent of the component, you could just call “</a:t>
            </a:r>
            <a:r>
              <a:rPr lang="en-US" dirty="0" err="1"/>
              <a:t>getParent</a:t>
            </a:r>
            <a:r>
              <a:rPr lang="en-US" dirty="0"/>
              <a:t>().remove(this);”. The trade-off is the additional overhead of having to set this reference for every component you add to the tree.</a:t>
            </a:r>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41</a:t>
            </a:fld>
            <a:endParaRPr lang="en-GB"/>
          </a:p>
        </p:txBody>
      </p:sp>
    </p:spTree>
    <p:extLst>
      <p:ext uri="{BB962C8B-B14F-4D97-AF65-F5344CB8AC3E}">
        <p14:creationId xmlns:p14="http://schemas.microsoft.com/office/powerpoint/2010/main" val="3226456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that was the Composite design pattern, which defines a tree structure where primitive objects can be composed into more complex objects, which in turn can be composed, and so on recursively. We also discussed how we can create an iterator that can traverse a tree using a stack and recursion. Not too shabby. Also, do you know how trees get into computers in the first place? They just log in. </a:t>
            </a:r>
            <a:r>
              <a:rPr lang="en-US" altLang="en-US" dirty="0" err="1">
                <a:latin typeface="Arial" panose="020B0604020202020204" pitchFamily="34" charset="0"/>
              </a:rPr>
              <a:t>Byee</a:t>
            </a:r>
            <a:r>
              <a:rPr lang="en-US" altLang="en-US" dirty="0">
                <a:latin typeface="Arial" panose="020B0604020202020204" pitchFamily="34" charset="0"/>
              </a:rPr>
              <a:t>!</a:t>
            </a: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42</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62033-5016-8E48-F325-6487EBDF7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E38C3A-0E27-ED3C-B132-459DBDBBB3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6EFCC-7DDD-D735-0067-997481C6182B}"/>
              </a:ext>
            </a:extLst>
          </p:cNvPr>
          <p:cNvSpPr>
            <a:spLocks noGrp="1"/>
          </p:cNvSpPr>
          <p:nvPr>
            <p:ph type="body" idx="1"/>
          </p:nvPr>
        </p:nvSpPr>
        <p:spPr/>
        <p:txBody>
          <a:bodyPr/>
          <a:lstStyle/>
          <a:p>
            <a:r>
              <a:rPr lang="en-US" dirty="0"/>
              <a:t>Next, let’s create a </a:t>
            </a:r>
            <a:r>
              <a:rPr lang="en-US" dirty="0" err="1"/>
              <a:t>DinerMenu</a:t>
            </a:r>
            <a:r>
              <a:rPr lang="en-US" dirty="0"/>
              <a:t> class. This class || maintains our list of </a:t>
            </a:r>
            <a:r>
              <a:rPr lang="en-US" dirty="0" err="1"/>
              <a:t>MenuItems</a:t>
            </a:r>
            <a:r>
              <a:rPr lang="en-US" dirty="0"/>
              <a:t>, and we are going to give each menu its own || name. We give the name a C#-style getter, and do our usual initializations in the constructor. Pretty standard so far.</a:t>
            </a:r>
          </a:p>
        </p:txBody>
      </p:sp>
      <p:sp>
        <p:nvSpPr>
          <p:cNvPr id="4" name="Slide Number Placeholder 3">
            <a:extLst>
              <a:ext uri="{FF2B5EF4-FFF2-40B4-BE49-F238E27FC236}">
                <a16:creationId xmlns:a16="http://schemas.microsoft.com/office/drawing/2014/main" id="{918744BD-1243-92ED-923D-FC110B78B1E3}"/>
              </a:ext>
            </a:extLst>
          </p:cNvPr>
          <p:cNvSpPr>
            <a:spLocks noGrp="1"/>
          </p:cNvSpPr>
          <p:nvPr>
            <p:ph type="sldNum" sz="quarter" idx="10"/>
          </p:nvPr>
        </p:nvSpPr>
        <p:spPr/>
        <p:txBody>
          <a:bodyPr/>
          <a:lstStyle/>
          <a:p>
            <a:pPr>
              <a:defRPr/>
            </a:pPr>
            <a:fld id="{85BE48BE-2610-4179-8375-2EFA24D7155E}" type="slidenum">
              <a:rPr lang="en-GB" smtClean="0"/>
              <a:pPr>
                <a:defRPr/>
              </a:pPr>
              <a:t>5</a:t>
            </a:fld>
            <a:endParaRPr lang="en-GB"/>
          </a:p>
        </p:txBody>
      </p:sp>
    </p:spTree>
    <p:extLst>
      <p:ext uri="{BB962C8B-B14F-4D97-AF65-F5344CB8AC3E}">
        <p14:creationId xmlns:p14="http://schemas.microsoft.com/office/powerpoint/2010/main" val="360641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59B99-E2F8-2B60-B283-B4DA59851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9E32D-0309-F4D0-28E2-2BAEAF22A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61458F-4B56-4C56-E8AB-962E0C8BECA9}"/>
              </a:ext>
            </a:extLst>
          </p:cNvPr>
          <p:cNvSpPr>
            <a:spLocks noGrp="1"/>
          </p:cNvSpPr>
          <p:nvPr>
            <p:ph type="body" idx="1"/>
          </p:nvPr>
        </p:nvSpPr>
        <p:spPr/>
        <p:txBody>
          <a:bodyPr/>
          <a:lstStyle/>
          <a:p>
            <a:r>
              <a:rPr lang="en-US" dirty="0"/>
              <a:t>Next, we define an || </a:t>
            </a:r>
            <a:r>
              <a:rPr lang="en-US" dirty="0" err="1"/>
              <a:t>addItem</a:t>
            </a:r>
            <a:r>
              <a:rPr lang="en-US" dirty="0"/>
              <a:t>() method that adds an item to our </a:t>
            </a:r>
            <a:r>
              <a:rPr lang="en-US" dirty="0" err="1"/>
              <a:t>DinerMenu</a:t>
            </a:r>
            <a:r>
              <a:rPr lang="en-US" dirty="0"/>
              <a:t>. This method takes in the 4 attributes of the </a:t>
            </a:r>
            <a:r>
              <a:rPr lang="en-US" dirty="0" err="1"/>
              <a:t>MenuItem</a:t>
            </a:r>
            <a:r>
              <a:rPr lang="en-US" dirty="0"/>
              <a:t> you want to create, creates it, and then adds it to our </a:t>
            </a:r>
            <a:r>
              <a:rPr lang="en-US" dirty="0" err="1"/>
              <a:t>menuItems</a:t>
            </a:r>
            <a:r>
              <a:rPr lang="en-US" dirty="0"/>
              <a:t> list.</a:t>
            </a:r>
          </a:p>
          <a:p>
            <a:endParaRPr lang="en-US" dirty="0"/>
          </a:p>
          <a:p>
            <a:r>
              <a:rPr lang="en-US" dirty="0"/>
              <a:t>Now, if you remember our tutorial in Week 4, we created an iterator to help us traverse a diner’s menu. Since we now know how to use the Iterator design pattern, lets do that. We define a || </a:t>
            </a:r>
            <a:r>
              <a:rPr lang="en-US" dirty="0" err="1"/>
              <a:t>createIterator</a:t>
            </a:r>
            <a:r>
              <a:rPr lang="en-US" dirty="0"/>
              <a:t>() method in our </a:t>
            </a:r>
            <a:r>
              <a:rPr lang="en-US" dirty="0" err="1"/>
              <a:t>DinerMenu</a:t>
            </a:r>
            <a:r>
              <a:rPr lang="en-US" dirty="0"/>
              <a:t> class that returns an Iterator, and we return something called a || </a:t>
            </a:r>
            <a:r>
              <a:rPr lang="en-US" dirty="0" err="1"/>
              <a:t>DinerMenuIterator</a:t>
            </a:r>
            <a:r>
              <a:rPr lang="en-US" dirty="0"/>
              <a:t> that points to our </a:t>
            </a:r>
            <a:r>
              <a:rPr lang="en-US" dirty="0" err="1"/>
              <a:t>menuItems</a:t>
            </a:r>
            <a:r>
              <a:rPr lang="en-US" dirty="0"/>
              <a:t> list.</a:t>
            </a:r>
          </a:p>
        </p:txBody>
      </p:sp>
      <p:sp>
        <p:nvSpPr>
          <p:cNvPr id="4" name="Slide Number Placeholder 3">
            <a:extLst>
              <a:ext uri="{FF2B5EF4-FFF2-40B4-BE49-F238E27FC236}">
                <a16:creationId xmlns:a16="http://schemas.microsoft.com/office/drawing/2014/main" id="{A0222620-30FC-339C-277D-0609BE73DB82}"/>
              </a:ext>
            </a:extLst>
          </p:cNvPr>
          <p:cNvSpPr>
            <a:spLocks noGrp="1"/>
          </p:cNvSpPr>
          <p:nvPr>
            <p:ph type="sldNum" sz="quarter" idx="10"/>
          </p:nvPr>
        </p:nvSpPr>
        <p:spPr/>
        <p:txBody>
          <a:bodyPr/>
          <a:lstStyle/>
          <a:p>
            <a:pPr>
              <a:defRPr/>
            </a:pPr>
            <a:fld id="{85BE48BE-2610-4179-8375-2EFA24D7155E}" type="slidenum">
              <a:rPr lang="en-GB" smtClean="0"/>
              <a:pPr>
                <a:defRPr/>
              </a:pPr>
              <a:t>6</a:t>
            </a:fld>
            <a:endParaRPr lang="en-GB"/>
          </a:p>
        </p:txBody>
      </p:sp>
    </p:spTree>
    <p:extLst>
      <p:ext uri="{BB962C8B-B14F-4D97-AF65-F5344CB8AC3E}">
        <p14:creationId xmlns:p14="http://schemas.microsoft.com/office/powerpoint/2010/main" val="239462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050D4-F284-9BB3-5AD7-1CB179EFE2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11EA1-9DFA-382A-7B10-4FE682B58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843204-83C7-E9FD-7712-3514FF48E842}"/>
              </a:ext>
            </a:extLst>
          </p:cNvPr>
          <p:cNvSpPr>
            <a:spLocks noGrp="1"/>
          </p:cNvSpPr>
          <p:nvPr>
            <p:ph type="body" idx="1"/>
          </p:nvPr>
        </p:nvSpPr>
        <p:spPr/>
        <p:txBody>
          <a:bodyPr/>
          <a:lstStyle/>
          <a:p>
            <a:r>
              <a:rPr lang="en-US" dirty="0"/>
              <a:t>Here is the </a:t>
            </a:r>
            <a:r>
              <a:rPr lang="en-US" dirty="0" err="1"/>
              <a:t>DinerMenuIterator</a:t>
            </a:r>
            <a:r>
              <a:rPr lang="en-US" dirty="0"/>
              <a:t> class, and this should just be a refresher for you. It || implements the Iterator interface, which if you recall means that it must have its own </a:t>
            </a:r>
            <a:r>
              <a:rPr lang="en-US" dirty="0" err="1"/>
              <a:t>hasNext</a:t>
            </a:r>
            <a:r>
              <a:rPr lang="en-US" dirty="0"/>
              <a:t>() and next() methods. The </a:t>
            </a:r>
            <a:r>
              <a:rPr lang="en-US" dirty="0" err="1"/>
              <a:t>DinerMenuIterator</a:t>
            </a:r>
            <a:r>
              <a:rPr lang="en-US" dirty="0"/>
              <a:t> has a || reference to a list of </a:t>
            </a:r>
            <a:r>
              <a:rPr lang="en-US" dirty="0" err="1"/>
              <a:t>MenuItems</a:t>
            </a:r>
            <a:r>
              <a:rPr lang="en-US" dirty="0"/>
              <a:t> that we call </a:t>
            </a:r>
            <a:r>
              <a:rPr lang="en-US" dirty="0" err="1"/>
              <a:t>myMenu</a:t>
            </a:r>
            <a:r>
              <a:rPr lang="en-US" dirty="0"/>
              <a:t>, which is || initialized in the constructor. We also have an || integer called position to keep track of the index of the current item, which in the beginning is set to zero. The || </a:t>
            </a:r>
            <a:r>
              <a:rPr lang="en-US" dirty="0" err="1"/>
              <a:t>hasNext</a:t>
            </a:r>
            <a:r>
              <a:rPr lang="en-US" dirty="0"/>
              <a:t>() method simply checks if position is less than the number of elements in my Menu, and the || next() method returns the item at the current position, then increments position. You know how this works by now. If not, review the material in Week 4, </a:t>
            </a:r>
            <a:r>
              <a:rPr lang="en-US" dirty="0" err="1"/>
              <a:t>mmkay</a:t>
            </a:r>
            <a:r>
              <a:rPr lang="en-US" dirty="0"/>
              <a:t>?</a:t>
            </a:r>
          </a:p>
        </p:txBody>
      </p:sp>
      <p:sp>
        <p:nvSpPr>
          <p:cNvPr id="4" name="Slide Number Placeholder 3">
            <a:extLst>
              <a:ext uri="{FF2B5EF4-FFF2-40B4-BE49-F238E27FC236}">
                <a16:creationId xmlns:a16="http://schemas.microsoft.com/office/drawing/2014/main" id="{706707CF-9C09-C60F-BB28-4BE83AC6A6A2}"/>
              </a:ext>
            </a:extLst>
          </p:cNvPr>
          <p:cNvSpPr>
            <a:spLocks noGrp="1"/>
          </p:cNvSpPr>
          <p:nvPr>
            <p:ph type="sldNum" sz="quarter" idx="10"/>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2066436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CBA9B-6750-90D7-56BC-77FA0168C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C6763-58A6-418A-C676-6B2CBB416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1A519A-FEDA-3B92-9465-78427258E934}"/>
              </a:ext>
            </a:extLst>
          </p:cNvPr>
          <p:cNvSpPr>
            <a:spLocks noGrp="1"/>
          </p:cNvSpPr>
          <p:nvPr>
            <p:ph type="body" idx="1"/>
          </p:nvPr>
        </p:nvSpPr>
        <p:spPr/>
        <p:txBody>
          <a:bodyPr/>
          <a:lstStyle/>
          <a:p>
            <a:r>
              <a:rPr lang="en-US" dirty="0"/>
              <a:t>Having set up the </a:t>
            </a:r>
            <a:r>
              <a:rPr lang="en-US" dirty="0" err="1"/>
              <a:t>MenuItem</a:t>
            </a:r>
            <a:r>
              <a:rPr lang="en-US" dirty="0"/>
              <a:t> and </a:t>
            </a:r>
            <a:r>
              <a:rPr lang="en-US" dirty="0" err="1"/>
              <a:t>DinerMenu</a:t>
            </a:r>
            <a:r>
              <a:rPr lang="en-US" dirty="0"/>
              <a:t> classes, let’s create a Waitress class whose job is to print out everything in DP Diner’s menu. Now, remember that each </a:t>
            </a:r>
            <a:r>
              <a:rPr lang="en-US" dirty="0" err="1"/>
              <a:t>DinerMenu</a:t>
            </a:r>
            <a:r>
              <a:rPr lang="en-US" dirty="0"/>
              <a:t> actually represents a submenu, such as Breakfast, Main Course or Dessert, so DP Diner’s menu is actually a || list of </a:t>
            </a:r>
            <a:r>
              <a:rPr lang="en-US" dirty="0" err="1"/>
              <a:t>DinerMenus</a:t>
            </a:r>
            <a:r>
              <a:rPr lang="en-US" dirty="0"/>
              <a:t>, which we call </a:t>
            </a:r>
            <a:r>
              <a:rPr lang="en-US" dirty="0" err="1"/>
              <a:t>all_menus</a:t>
            </a:r>
            <a:r>
              <a:rPr lang="en-US" dirty="0"/>
              <a:t> and is an attribute in Waitress. We also define a method || </a:t>
            </a:r>
            <a:r>
              <a:rPr lang="en-US" dirty="0" err="1"/>
              <a:t>addMenu</a:t>
            </a:r>
            <a:r>
              <a:rPr lang="en-US" dirty="0"/>
              <a:t>() that adds a </a:t>
            </a:r>
            <a:r>
              <a:rPr lang="en-US" dirty="0" err="1"/>
              <a:t>DinerMenu</a:t>
            </a:r>
            <a:r>
              <a:rPr lang="en-US" dirty="0"/>
              <a:t> to </a:t>
            </a:r>
            <a:r>
              <a:rPr lang="en-US" dirty="0" err="1"/>
              <a:t>all_menus</a:t>
            </a:r>
            <a:r>
              <a:rPr lang="en-US" dirty="0"/>
              <a:t>.</a:t>
            </a:r>
          </a:p>
        </p:txBody>
      </p:sp>
      <p:sp>
        <p:nvSpPr>
          <p:cNvPr id="4" name="Slide Number Placeholder 3">
            <a:extLst>
              <a:ext uri="{FF2B5EF4-FFF2-40B4-BE49-F238E27FC236}">
                <a16:creationId xmlns:a16="http://schemas.microsoft.com/office/drawing/2014/main" id="{D20FE061-F341-19AE-0F52-9FA7956FBFC3}"/>
              </a:ext>
            </a:extLst>
          </p:cNvPr>
          <p:cNvSpPr>
            <a:spLocks noGrp="1"/>
          </p:cNvSpPr>
          <p:nvPr>
            <p:ph type="sldNum" sz="quarter" idx="10"/>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2337852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5DE8F-F3FF-98A1-266A-40BCCAB46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8CF7E-6BDD-69D6-20DA-B69F924CEF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C69BD-B797-EC38-AD82-74C3D9A8D280}"/>
              </a:ext>
            </a:extLst>
          </p:cNvPr>
          <p:cNvSpPr>
            <a:spLocks noGrp="1"/>
          </p:cNvSpPr>
          <p:nvPr>
            <p:ph type="body" idx="1"/>
          </p:nvPr>
        </p:nvSpPr>
        <p:spPr/>
        <p:txBody>
          <a:bodyPr/>
          <a:lstStyle/>
          <a:p>
            <a:r>
              <a:rPr lang="en-US" dirty="0"/>
              <a:t>Finally, let’s write the method to print out the menu, and we are actually going to use method overloading to create two versions of the </a:t>
            </a:r>
            <a:r>
              <a:rPr lang="en-US" dirty="0" err="1"/>
              <a:t>printMenu</a:t>
            </a:r>
            <a:r>
              <a:rPr lang="en-US" dirty="0"/>
              <a:t>() method. The first version has || no arguments, which is what we call when we want to print out the entire menu. In this method, we use a foreach loop to retrieve each menu in </a:t>
            </a:r>
            <a:r>
              <a:rPr lang="en-US" dirty="0" err="1"/>
              <a:t>all_menus</a:t>
            </a:r>
            <a:r>
              <a:rPr lang="en-US" dirty="0"/>
              <a:t> sequentially. For each menu, we will first write the menu’s name in all caps, then call our other </a:t>
            </a:r>
            <a:r>
              <a:rPr lang="en-US" dirty="0" err="1"/>
              <a:t>printMenu</a:t>
            </a:r>
            <a:r>
              <a:rPr lang="en-US" dirty="0"/>
              <a:t>() method that takes an Iterator as a parameter.</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what does the || other version of </a:t>
            </a:r>
            <a:r>
              <a:rPr lang="en-US" dirty="0" err="1"/>
              <a:t>printMenu</a:t>
            </a:r>
            <a:r>
              <a:rPr lang="en-US" dirty="0"/>
              <a:t>() do? When it has an Iterator as a parameter, it is actually going to print out each element returned by the iterator, which in this case is a bunch of </a:t>
            </a:r>
            <a:r>
              <a:rPr lang="en-US" dirty="0" err="1"/>
              <a:t>MenuItems</a:t>
            </a:r>
            <a:r>
              <a:rPr lang="en-US" dirty="0"/>
              <a:t>. We just use our standard technique when using Iterators, which is “while </a:t>
            </a:r>
            <a:r>
              <a:rPr lang="en-US" dirty="0" err="1"/>
              <a:t>iter.hasNext</a:t>
            </a:r>
            <a:r>
              <a:rPr lang="en-US" dirty="0"/>
              <a:t>(), get </a:t>
            </a:r>
            <a:r>
              <a:rPr lang="en-US" dirty="0" err="1"/>
              <a:t>iter.next</a:t>
            </a:r>
            <a:r>
              <a:rPr lang="en-US" dirty="0"/>
              <a:t>() and cast it to </a:t>
            </a:r>
            <a:r>
              <a:rPr lang="en-US" dirty="0" err="1"/>
              <a:t>MenuItem</a:t>
            </a:r>
            <a:r>
              <a:rPr lang="en-US" dirty="0"/>
              <a:t>, then call the </a:t>
            </a:r>
            <a:r>
              <a:rPr lang="en-US" dirty="0" err="1"/>
              <a:t>MenuItem’s</a:t>
            </a:r>
            <a:r>
              <a:rPr lang="en-US" dirty="0"/>
              <a:t> print() method. </a:t>
            </a:r>
            <a:r>
              <a:rPr lang="en-US" baseline="0" dirty="0"/>
              <a:t>That’s pretty much it. We haven’t introduced anything new here, this is just applying the Iterator pattern that we learned before.</a:t>
            </a:r>
          </a:p>
          <a:p>
            <a:endParaRPr lang="en-US" dirty="0"/>
          </a:p>
        </p:txBody>
      </p:sp>
      <p:sp>
        <p:nvSpPr>
          <p:cNvPr id="4" name="Slide Number Placeholder 3">
            <a:extLst>
              <a:ext uri="{FF2B5EF4-FFF2-40B4-BE49-F238E27FC236}">
                <a16:creationId xmlns:a16="http://schemas.microsoft.com/office/drawing/2014/main" id="{DE372B39-BB44-7C38-4543-10F08419B3A9}"/>
              </a:ext>
            </a:extLst>
          </p:cNvPr>
          <p:cNvSpPr>
            <a:spLocks noGrp="1"/>
          </p:cNvSpPr>
          <p:nvPr>
            <p:ph type="sldNum" sz="quarter" idx="10"/>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92853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p:transition spd="slow" advTm="17758">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E64D9D6E-80E1-6B39-28F3-C498E9ED75A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p:transition spd="slow" advTm="17758">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EE0DEEC2-5400-2807-D0DC-817C4CFE15C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p:transition spd="slow" advTm="17758">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F11FD69A-96A9-A674-511F-BF68F9A32C2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p:transition spd="slow" advTm="17758">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173E4EAF-5AEB-FFFB-9166-7C1B43E7F60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p:transition spd="slow" advTm="17758">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EFABA1E0-A25D-FBE7-452A-66B7F95F467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p:transition spd="slow" advTm="17758">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39DC1821-9628-260C-C5A8-D84CF7E04519}"/>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p:transition spd="slow" advTm="17758">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B6AB2730-6364-80B0-9AAC-8AD986AD6A2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p:transition spd="slow" advTm="17758">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6FAEA836-6D05-E566-C291-88D4AA3D011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p:transition spd="slow" advTm="17758">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9F36049B-A962-1987-CB70-A2F0F809AD3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p:transition spd="slow" advTm="17758">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A35990AC-1CAE-BC60-D1AF-E837880F418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p:transition spd="slow" advTm="17758">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8</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ts val="0"/>
              </a:spcBef>
              <a:defRPr/>
            </a:pPr>
            <a:r>
              <a:rPr lang="en-US" sz="1200" dirty="0">
                <a:latin typeface="Arial Narrow" panose="020B0606020202030204" pitchFamily="34" charset="0"/>
              </a:rPr>
              <a:t>Diploma in IT </a:t>
            </a:r>
          </a:p>
          <a:p>
            <a:pPr lvl="1">
              <a:spcBef>
                <a:spcPts val="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update:12/11/2024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p:transition spd="slow" advTm="17758">
    <p:comb/>
  </p:transition>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4.w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3.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media32.m4a"/><Relationship Id="rId2" Type="http://schemas.microsoft.com/office/2007/relationships/media" Target="../media/media32.m4a"/><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2" Type="http://schemas.microsoft.com/office/2007/relationships/media" Target="../media/media33.m4a"/><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2" Type="http://schemas.microsoft.com/office/2007/relationships/media" Target="../media/media34.m4a"/><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2" Type="http://schemas.microsoft.com/office/2007/relationships/media" Target="../media/media35.m4a"/><Relationship Id="rId1" Type="http://schemas.openxmlformats.org/officeDocument/2006/relationships/tags" Target="../tags/tag32.xml"/><Relationship Id="rId6" Type="http://schemas.openxmlformats.org/officeDocument/2006/relationships/image" Target="../media/image3.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7.m4a"/><Relationship Id="rId2" Type="http://schemas.microsoft.com/office/2007/relationships/media" Target="../media/media37.m4a"/><Relationship Id="rId1" Type="http://schemas.openxmlformats.org/officeDocument/2006/relationships/tags" Target="../tags/tag34.xml"/><Relationship Id="rId6" Type="http://schemas.openxmlformats.org/officeDocument/2006/relationships/image" Target="../media/image3.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media38.m4a"/><Relationship Id="rId2" Type="http://schemas.microsoft.com/office/2007/relationships/media" Target="../media/media38.m4a"/><Relationship Id="rId1" Type="http://schemas.openxmlformats.org/officeDocument/2006/relationships/tags" Target="../tags/tag35.xml"/><Relationship Id="rId6" Type="http://schemas.openxmlformats.org/officeDocument/2006/relationships/image" Target="../media/image3.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audio" Target="../media/media39.m4a"/><Relationship Id="rId2" Type="http://schemas.microsoft.com/office/2007/relationships/media" Target="../media/media39.m4a"/><Relationship Id="rId1" Type="http://schemas.openxmlformats.org/officeDocument/2006/relationships/tags" Target="../tags/tag36.xml"/><Relationship Id="rId6" Type="http://schemas.openxmlformats.org/officeDocument/2006/relationships/image" Target="../media/image3.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audio" Target="../media/media40.m4a"/><Relationship Id="rId2" Type="http://schemas.microsoft.com/office/2007/relationships/media" Target="../media/media40.m4a"/><Relationship Id="rId1" Type="http://schemas.openxmlformats.org/officeDocument/2006/relationships/tags" Target="../tags/tag37.xml"/><Relationship Id="rId6" Type="http://schemas.openxmlformats.org/officeDocument/2006/relationships/image" Target="../media/image3.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audio" Target="../media/media41.m4a"/><Relationship Id="rId2" Type="http://schemas.microsoft.com/office/2007/relationships/media" Target="../media/media41.m4a"/><Relationship Id="rId1" Type="http://schemas.openxmlformats.org/officeDocument/2006/relationships/tags" Target="../tags/tag38.xml"/><Relationship Id="rId6" Type="http://schemas.openxmlformats.org/officeDocument/2006/relationships/image" Target="../media/image3.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2.m4a"/><Relationship Id="rId7" Type="http://schemas.openxmlformats.org/officeDocument/2006/relationships/image" Target="../media/image7.wmf"/><Relationship Id="rId2" Type="http://schemas.microsoft.com/office/2007/relationships/media" Target="../media/media42.m4a"/><Relationship Id="rId1" Type="http://schemas.openxmlformats.org/officeDocument/2006/relationships/tags" Target="../tags/tag39.xml"/><Relationship Id="rId6" Type="http://schemas.openxmlformats.org/officeDocument/2006/relationships/oleObject" Target="../embeddings/oleObject1.bin"/><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Composite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228600" y="5410200"/>
            <a:ext cx="1371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8</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2F29C53D-A9CF-F155-A76D-42D64691D0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p:transition spd="slow" advTm="2616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286CB-4D3F-2FE6-2D28-BC04CC021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E51D95-0401-6CEA-A1EE-7455D0746E9A}"/>
              </a:ext>
            </a:extLst>
          </p:cNvPr>
          <p:cNvSpPr>
            <a:spLocks noGrp="1"/>
          </p:cNvSpPr>
          <p:nvPr>
            <p:ph type="title"/>
          </p:nvPr>
        </p:nvSpPr>
        <p:spPr/>
        <p:txBody>
          <a:bodyPr/>
          <a:lstStyle/>
          <a:p>
            <a:pPr>
              <a:defRPr/>
            </a:pPr>
            <a:r>
              <a:rPr lang="en-US" dirty="0"/>
              <a:t>Let’s Test It</a:t>
            </a:r>
            <a:endParaRPr lang="en-SG" dirty="0"/>
          </a:p>
        </p:txBody>
      </p:sp>
      <p:sp>
        <p:nvSpPr>
          <p:cNvPr id="31748" name="Content Placeholder 2">
            <a:extLst>
              <a:ext uri="{FF2B5EF4-FFF2-40B4-BE49-F238E27FC236}">
                <a16:creationId xmlns:a16="http://schemas.microsoft.com/office/drawing/2014/main" id="{E2BD71C1-C544-F2F0-E2F2-EDA9B380CECB}"/>
              </a:ext>
            </a:extLst>
          </p:cNvPr>
          <p:cNvSpPr>
            <a:spLocks noGrp="1"/>
          </p:cNvSpPr>
          <p:nvPr>
            <p:ph idx="1"/>
          </p:nvPr>
        </p:nvSpPr>
        <p:spPr>
          <a:xfrm>
            <a:off x="432656" y="940869"/>
            <a:ext cx="8610600" cy="5029200"/>
          </a:xfrm>
        </p:spPr>
        <p:txBody>
          <a:bodyPr/>
          <a:lstStyle/>
          <a:p>
            <a:pPr marL="0" indent="0">
              <a:buNone/>
            </a:pPr>
            <a:r>
              <a:rPr lang="en-US" altLang="en-US" sz="2000" dirty="0">
                <a:latin typeface="Courier" pitchFamily="49" charset="0"/>
              </a:rPr>
              <a:t>DinerMenu </a:t>
            </a:r>
            <a:r>
              <a:rPr lang="en-US" altLang="en-US" sz="2000" dirty="0" err="1">
                <a:latin typeface="Courier" pitchFamily="49" charset="0"/>
              </a:rPr>
              <a:t>breakfastMenu</a:t>
            </a:r>
            <a:r>
              <a:rPr lang="en-US" altLang="en-US" sz="2000" dirty="0">
                <a:latin typeface="Courier" pitchFamily="49" charset="0"/>
              </a:rPr>
              <a:t> = new DinerMenu();</a:t>
            </a:r>
          </a:p>
          <a:p>
            <a:pPr marL="0" indent="0">
              <a:buNone/>
            </a:pPr>
            <a:r>
              <a:rPr lang="en-US" altLang="en-US" sz="2000" dirty="0" err="1">
                <a:latin typeface="Courier" pitchFamily="49" charset="0"/>
              </a:rPr>
              <a:t>breakfastMenu.addItem</a:t>
            </a:r>
            <a:r>
              <a:rPr lang="en-US" altLang="en-US" sz="2000" dirty="0">
                <a:latin typeface="Courier" pitchFamily="49" charset="0"/>
              </a:rPr>
              <a:t>("Blueberry Pancakes", </a:t>
            </a:r>
          </a:p>
          <a:p>
            <a:pPr marL="0" indent="0">
              <a:buNone/>
            </a:pPr>
            <a:r>
              <a:rPr lang="en-US" altLang="en-US" sz="2000" dirty="0">
                <a:latin typeface="Courier" pitchFamily="49" charset="0"/>
              </a:rPr>
              <a:t>"Pancakes made with fresh blueberries and maple syrup", true, 3.99);</a:t>
            </a:r>
          </a:p>
          <a:p>
            <a:pPr marL="0" indent="0">
              <a:buNone/>
            </a:pPr>
            <a:r>
              <a:rPr lang="en-US" altLang="en-US" sz="2000" dirty="0" err="1">
                <a:latin typeface="Courier" pitchFamily="49" charset="0"/>
              </a:rPr>
              <a:t>breakfastMenu.addItem</a:t>
            </a:r>
            <a:r>
              <a:rPr lang="en-US" altLang="en-US" sz="2000" dirty="0">
                <a:latin typeface="Courier" pitchFamily="49" charset="0"/>
              </a:rPr>
              <a:t>("BLT", </a:t>
            </a:r>
          </a:p>
          <a:p>
            <a:pPr marL="0" indent="0">
              <a:buNone/>
            </a:pPr>
            <a:r>
              <a:rPr lang="en-US" altLang="en-US" sz="2000" dirty="0">
                <a:latin typeface="Courier" pitchFamily="49" charset="0"/>
              </a:rPr>
              <a:t>"Classic bacon, lettuce and tomato sandwich on whole wheat toast", false, 3.49);</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DinerMenu </a:t>
            </a:r>
            <a:r>
              <a:rPr lang="en-US" altLang="en-US" sz="2000" dirty="0" err="1">
                <a:latin typeface="Courier" pitchFamily="49" charset="0"/>
              </a:rPr>
              <a:t>mainsMenu</a:t>
            </a:r>
            <a:r>
              <a:rPr lang="en-US" altLang="en-US" sz="2000" dirty="0">
                <a:latin typeface="Courier" pitchFamily="49" charset="0"/>
              </a:rPr>
              <a:t> = new DinerMenu();</a:t>
            </a:r>
          </a:p>
          <a:p>
            <a:pPr marL="0" indent="0">
              <a:buNone/>
            </a:pPr>
            <a:r>
              <a:rPr lang="en-US" altLang="en-US" sz="2000" dirty="0" err="1">
                <a:latin typeface="Courier" pitchFamily="49" charset="0"/>
              </a:rPr>
              <a:t>mainsMenu.addItem</a:t>
            </a:r>
            <a:r>
              <a:rPr lang="en-US" altLang="en-US" sz="2000" dirty="0">
                <a:latin typeface="Courier" pitchFamily="49" charset="0"/>
              </a:rPr>
              <a:t>("Veggie Spaghetti", </a:t>
            </a:r>
          </a:p>
          <a:p>
            <a:pPr marL="0" indent="0">
              <a:buNone/>
            </a:pPr>
            <a:r>
              <a:rPr lang="en-US" altLang="en-US" sz="2000" dirty="0">
                <a:latin typeface="Courier" pitchFamily="49" charset="0"/>
              </a:rPr>
              <a:t>"Spaghetti with mushrooms, spinach and tomatoes", true, 5.99);</a:t>
            </a:r>
          </a:p>
          <a:p>
            <a:pPr marL="0" indent="0">
              <a:buNone/>
            </a:pPr>
            <a:r>
              <a:rPr lang="en-US" altLang="en-US" sz="2000" dirty="0" err="1">
                <a:latin typeface="Courier" pitchFamily="49" charset="0"/>
              </a:rPr>
              <a:t>mainsMenu.addItem</a:t>
            </a:r>
            <a:r>
              <a:rPr lang="en-US" altLang="en-US" sz="2000" dirty="0">
                <a:latin typeface="Courier" pitchFamily="49" charset="0"/>
              </a:rPr>
              <a:t>("Crispy Fried Chicken", "Kampung chicken deep-fried to perfection in beer batter", false, 8.99);</a:t>
            </a:r>
          </a:p>
        </p:txBody>
      </p:sp>
      <p:pic>
        <p:nvPicPr>
          <p:cNvPr id="9" name="Audio 8">
            <a:hlinkClick r:id="" action="ppaction://media"/>
            <a:extLst>
              <a:ext uri="{FF2B5EF4-FFF2-40B4-BE49-F238E27FC236}">
                <a16:creationId xmlns:a16="http://schemas.microsoft.com/office/drawing/2014/main" id="{9A489BF8-47A6-1B64-7DE0-37EFBF74F76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8" name="Rectangle 7">
            <a:extLst>
              <a:ext uri="{FF2B5EF4-FFF2-40B4-BE49-F238E27FC236}">
                <a16:creationId xmlns:a16="http://schemas.microsoft.com/office/drawing/2014/main" id="{348E62AA-C2C4-31DF-D965-5298BEC76AF3}"/>
              </a:ext>
            </a:extLst>
          </p:cNvPr>
          <p:cNvSpPr/>
          <p:nvPr/>
        </p:nvSpPr>
        <p:spPr bwMode="auto">
          <a:xfrm>
            <a:off x="432656" y="940869"/>
            <a:ext cx="6501544" cy="35453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7DC61A01-86F1-C991-20BA-5B70F4EAF3A5}"/>
              </a:ext>
            </a:extLst>
          </p:cNvPr>
          <p:cNvSpPr/>
          <p:nvPr/>
        </p:nvSpPr>
        <p:spPr bwMode="auto">
          <a:xfrm>
            <a:off x="447896" y="3733800"/>
            <a:ext cx="5876704" cy="35453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4" name="Slide Number Placeholder 3">
            <a:extLst>
              <a:ext uri="{FF2B5EF4-FFF2-40B4-BE49-F238E27FC236}">
                <a16:creationId xmlns:a16="http://schemas.microsoft.com/office/drawing/2014/main" id="{A9C0CBF1-1438-9B8D-11A6-5FCB5AB60451}"/>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10</a:t>
            </a:fld>
            <a:endParaRPr lang="en-US" dirty="0"/>
          </a:p>
        </p:txBody>
      </p:sp>
    </p:spTree>
    <p:custDataLst>
      <p:tags r:id="rId1"/>
    </p:custDataLst>
    <p:extLst>
      <p:ext uri="{BB962C8B-B14F-4D97-AF65-F5344CB8AC3E}">
        <p14:creationId xmlns:p14="http://schemas.microsoft.com/office/powerpoint/2010/main" val="1467172674"/>
      </p:ext>
    </p:extLst>
  </p:cSld>
  <p:clrMapOvr>
    <a:masterClrMapping/>
  </p:clrMapOvr>
  <p:transition spd="slow" advTm="21697">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911C1-A3D8-9512-ECA2-2B3001580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88127-A3F6-0AEA-6598-B8797FEBA264}"/>
              </a:ext>
            </a:extLst>
          </p:cNvPr>
          <p:cNvSpPr>
            <a:spLocks noGrp="1"/>
          </p:cNvSpPr>
          <p:nvPr>
            <p:ph type="title"/>
          </p:nvPr>
        </p:nvSpPr>
        <p:spPr/>
        <p:txBody>
          <a:bodyPr/>
          <a:lstStyle/>
          <a:p>
            <a:pPr>
              <a:defRPr/>
            </a:pPr>
            <a:r>
              <a:rPr lang="en-US" dirty="0"/>
              <a:t>Let’s Test It</a:t>
            </a:r>
            <a:endParaRPr lang="en-SG" dirty="0"/>
          </a:p>
        </p:txBody>
      </p:sp>
      <p:sp>
        <p:nvSpPr>
          <p:cNvPr id="31748" name="Content Placeholder 2">
            <a:extLst>
              <a:ext uri="{FF2B5EF4-FFF2-40B4-BE49-F238E27FC236}">
                <a16:creationId xmlns:a16="http://schemas.microsoft.com/office/drawing/2014/main" id="{B20284F4-4475-0272-DD82-2390B016945C}"/>
              </a:ext>
            </a:extLst>
          </p:cNvPr>
          <p:cNvSpPr>
            <a:spLocks noGrp="1"/>
          </p:cNvSpPr>
          <p:nvPr>
            <p:ph idx="1"/>
          </p:nvPr>
        </p:nvSpPr>
        <p:spPr>
          <a:xfrm>
            <a:off x="432656" y="940869"/>
            <a:ext cx="8610600" cy="5029200"/>
          </a:xfrm>
        </p:spPr>
        <p:txBody>
          <a:bodyPr/>
          <a:lstStyle/>
          <a:p>
            <a:pPr marL="0" indent="0">
              <a:buNone/>
            </a:pPr>
            <a:r>
              <a:rPr lang="en-US" altLang="en-US" sz="2000" dirty="0">
                <a:latin typeface="Courier" pitchFamily="49" charset="0"/>
              </a:rPr>
              <a:t>Waitress </a:t>
            </a:r>
            <a:r>
              <a:rPr lang="en-US" altLang="en-US" sz="2000" dirty="0" err="1">
                <a:latin typeface="Courier" pitchFamily="49" charset="0"/>
              </a:rPr>
              <a:t>waitress</a:t>
            </a:r>
            <a:r>
              <a:rPr lang="en-US" altLang="en-US" sz="2000" dirty="0">
                <a:latin typeface="Courier" pitchFamily="49" charset="0"/>
              </a:rPr>
              <a:t> = new Waitress();</a:t>
            </a:r>
          </a:p>
          <a:p>
            <a:pPr marL="0" indent="0">
              <a:buNone/>
            </a:pPr>
            <a:r>
              <a:rPr lang="en-US" altLang="en-US" sz="2000" dirty="0" err="1">
                <a:latin typeface="Courier" pitchFamily="49" charset="0"/>
              </a:rPr>
              <a:t>waitress.addMenu</a:t>
            </a:r>
            <a:r>
              <a:rPr lang="en-US" altLang="en-US" sz="2000" dirty="0">
                <a:latin typeface="Courier" pitchFamily="49" charset="0"/>
              </a:rPr>
              <a:t>(</a:t>
            </a:r>
            <a:r>
              <a:rPr lang="en-US" altLang="en-US" sz="2000" dirty="0" err="1">
                <a:latin typeface="Courier" pitchFamily="49" charset="0"/>
              </a:rPr>
              <a:t>breakfastMenu</a:t>
            </a:r>
            <a:r>
              <a:rPr lang="en-US" altLang="en-US" sz="2000" dirty="0">
                <a:latin typeface="Courier" pitchFamily="49" charset="0"/>
              </a:rPr>
              <a:t>);</a:t>
            </a:r>
          </a:p>
          <a:p>
            <a:pPr marL="0" indent="0">
              <a:buNone/>
            </a:pPr>
            <a:r>
              <a:rPr lang="en-US" altLang="en-US" sz="2000" dirty="0" err="1">
                <a:latin typeface="Courier" pitchFamily="49" charset="0"/>
              </a:rPr>
              <a:t>waitress.addMenu</a:t>
            </a:r>
            <a:r>
              <a:rPr lang="en-US" altLang="en-US" sz="2000" dirty="0">
                <a:latin typeface="Courier" pitchFamily="49" charset="0"/>
              </a:rPr>
              <a:t>(</a:t>
            </a:r>
            <a:r>
              <a:rPr lang="en-US" altLang="en-US" sz="2000" dirty="0" err="1">
                <a:latin typeface="Courier" pitchFamily="49" charset="0"/>
              </a:rPr>
              <a:t>mainsMenu</a:t>
            </a:r>
            <a:r>
              <a:rPr lang="en-US" altLang="en-US" sz="2000" dirty="0">
                <a:latin typeface="Courier" pitchFamily="49" charset="0"/>
              </a:rPr>
              <a:t>);</a:t>
            </a:r>
          </a:p>
          <a:p>
            <a:pPr marL="0" indent="0">
              <a:buNone/>
            </a:pPr>
            <a:r>
              <a:rPr lang="en-US" altLang="en-US" sz="2000" dirty="0" err="1">
                <a:latin typeface="Courier" pitchFamily="49" charset="0"/>
              </a:rPr>
              <a:t>waitress.printMenu</a:t>
            </a:r>
            <a:r>
              <a:rPr lang="en-US" altLang="en-US" sz="2000" dirty="0">
                <a:latin typeface="Courier" pitchFamily="49" charset="0"/>
              </a:rPr>
              <a:t>();</a:t>
            </a:r>
          </a:p>
        </p:txBody>
      </p:sp>
      <p:sp>
        <p:nvSpPr>
          <p:cNvPr id="9" name="TextBox 8">
            <a:extLst>
              <a:ext uri="{FF2B5EF4-FFF2-40B4-BE49-F238E27FC236}">
                <a16:creationId xmlns:a16="http://schemas.microsoft.com/office/drawing/2014/main" id="{4734995C-2E86-D157-5C11-950E2EC41509}"/>
              </a:ext>
            </a:extLst>
          </p:cNvPr>
          <p:cNvSpPr txBox="1"/>
          <p:nvPr/>
        </p:nvSpPr>
        <p:spPr>
          <a:xfrm>
            <a:off x="301752" y="2895600"/>
            <a:ext cx="8540496" cy="2800767"/>
          </a:xfrm>
          <a:prstGeom prst="rect">
            <a:avLst/>
          </a:prstGeom>
          <a:noFill/>
          <a:ln>
            <a:solidFill>
              <a:schemeClr val="accent1"/>
            </a:solidFill>
          </a:ln>
        </p:spPr>
        <p:txBody>
          <a:bodyPr wrap="square" rtlCol="0">
            <a:spAutoFit/>
          </a:bodyPr>
          <a:lstStyle/>
          <a:p>
            <a:r>
              <a:rPr lang="en-GB" sz="1600" dirty="0">
                <a:latin typeface="Courier New" panose="02070309020205020404" pitchFamily="49" charset="0"/>
                <a:cs typeface="Courier New" panose="02070309020205020404" pitchFamily="49" charset="0"/>
              </a:rPr>
              <a:t>BREAKFAST</a:t>
            </a:r>
          </a:p>
          <a:p>
            <a:r>
              <a:rPr lang="en-GB" sz="1600" dirty="0">
                <a:latin typeface="Courier New" panose="02070309020205020404" pitchFamily="49" charset="0"/>
                <a:cs typeface="Courier New" panose="02070309020205020404" pitchFamily="49" charset="0"/>
              </a:rPr>
              <a:t>  Blueberry Pancakes (veg.): $3.99</a:t>
            </a:r>
          </a:p>
          <a:p>
            <a:r>
              <a:rPr lang="en-GB" sz="1600" dirty="0">
                <a:latin typeface="Courier New" panose="02070309020205020404" pitchFamily="49" charset="0"/>
                <a:cs typeface="Courier New" panose="02070309020205020404" pitchFamily="49" charset="0"/>
              </a:rPr>
              <a:t>  -- Pancakes made with fresh blueberries and maple syrup</a:t>
            </a:r>
          </a:p>
          <a:p>
            <a:r>
              <a:rPr lang="en-GB" sz="1600" dirty="0">
                <a:latin typeface="Courier New" panose="02070309020205020404" pitchFamily="49" charset="0"/>
                <a:cs typeface="Courier New" panose="02070309020205020404" pitchFamily="49" charset="0"/>
              </a:rPr>
              <a:t>  BLT: $3.49</a:t>
            </a:r>
          </a:p>
          <a:p>
            <a:r>
              <a:rPr lang="en-GB" sz="1600" dirty="0">
                <a:latin typeface="Courier New" panose="02070309020205020404" pitchFamily="49" charset="0"/>
                <a:cs typeface="Courier New" panose="02070309020205020404" pitchFamily="49" charset="0"/>
              </a:rPr>
              <a:t>  -- Classic bacon, lettuce and tomato sandwich on whole wheat toast</a:t>
            </a:r>
          </a:p>
          <a:p>
            <a:endParaRPr lang="en-GB" sz="1600"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MAINS</a:t>
            </a:r>
          </a:p>
          <a:p>
            <a:r>
              <a:rPr lang="en-GB" sz="1600" dirty="0">
                <a:latin typeface="Courier New" panose="02070309020205020404" pitchFamily="49" charset="0"/>
                <a:cs typeface="Courier New" panose="02070309020205020404" pitchFamily="49" charset="0"/>
              </a:rPr>
              <a:t>  Veggie Spaghetti (veg.): $5.99</a:t>
            </a:r>
          </a:p>
          <a:p>
            <a:r>
              <a:rPr lang="en-GB" sz="1600" dirty="0">
                <a:latin typeface="Courier New" panose="02070309020205020404" pitchFamily="49" charset="0"/>
                <a:cs typeface="Courier New" panose="02070309020205020404" pitchFamily="49" charset="0"/>
              </a:rPr>
              <a:t>  -- Spaghetti with mushrooms, spinach and tomatoes</a:t>
            </a:r>
          </a:p>
          <a:p>
            <a:r>
              <a:rPr lang="en-GB" sz="1600" dirty="0">
                <a:latin typeface="Courier New" panose="02070309020205020404" pitchFamily="49" charset="0"/>
                <a:cs typeface="Courier New" panose="02070309020205020404" pitchFamily="49" charset="0"/>
              </a:rPr>
              <a:t>  Crispy Fried Chicken: $8.99</a:t>
            </a:r>
          </a:p>
          <a:p>
            <a:r>
              <a:rPr lang="en-GB" sz="1600" dirty="0">
                <a:latin typeface="Courier New" panose="02070309020205020404" pitchFamily="49" charset="0"/>
                <a:cs typeface="Courier New" panose="02070309020205020404" pitchFamily="49" charset="0"/>
              </a:rPr>
              <a:t>  -- Kampung chicken deep-fried to perfection in beer batter</a:t>
            </a:r>
          </a:p>
        </p:txBody>
      </p:sp>
      <p:sp>
        <p:nvSpPr>
          <p:cNvPr id="3" name="Rectangle 15">
            <a:extLst>
              <a:ext uri="{FF2B5EF4-FFF2-40B4-BE49-F238E27FC236}">
                <a16:creationId xmlns:a16="http://schemas.microsoft.com/office/drawing/2014/main" id="{7DA5B53E-AB4B-B61F-4F04-717655A6C79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11</a:t>
            </a:fld>
            <a:endParaRPr lang="en-US" dirty="0"/>
          </a:p>
        </p:txBody>
      </p:sp>
      <p:pic>
        <p:nvPicPr>
          <p:cNvPr id="6" name="Audio 5">
            <a:hlinkClick r:id="" action="ppaction://media"/>
            <a:extLst>
              <a:ext uri="{FF2B5EF4-FFF2-40B4-BE49-F238E27FC236}">
                <a16:creationId xmlns:a16="http://schemas.microsoft.com/office/drawing/2014/main" id="{99F6FBA6-4914-34B3-EF7B-2C1532FE189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8" name="Rectangle 7">
            <a:extLst>
              <a:ext uri="{FF2B5EF4-FFF2-40B4-BE49-F238E27FC236}">
                <a16:creationId xmlns:a16="http://schemas.microsoft.com/office/drawing/2014/main" id="{3DF8FB25-ED42-495F-2183-3D0C38EC5A66}"/>
              </a:ext>
            </a:extLst>
          </p:cNvPr>
          <p:cNvSpPr/>
          <p:nvPr/>
        </p:nvSpPr>
        <p:spPr bwMode="auto">
          <a:xfrm>
            <a:off x="502760" y="1338945"/>
            <a:ext cx="4907440" cy="71845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2668380993"/>
      </p:ext>
    </p:extLst>
  </p:cSld>
  <p:clrMapOvr>
    <a:masterClrMapping/>
  </p:clrMapOvr>
  <p:transition spd="slow" advTm="23756">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9"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701DE-4C6A-1AED-7A97-6D25C4C6E6E0}"/>
              </a:ext>
            </a:extLst>
          </p:cNvPr>
          <p:cNvSpPr>
            <a:spLocks noGrp="1"/>
          </p:cNvSpPr>
          <p:nvPr>
            <p:ph type="title"/>
          </p:nvPr>
        </p:nvSpPr>
        <p:spPr/>
        <p:txBody>
          <a:bodyPr/>
          <a:lstStyle/>
          <a:p>
            <a:r>
              <a:rPr lang="en-US" dirty="0"/>
              <a:t>What If Submenus Have </a:t>
            </a:r>
            <a:r>
              <a:rPr lang="en-US" dirty="0" err="1"/>
              <a:t>SubMenus</a:t>
            </a:r>
            <a:r>
              <a:rPr lang="en-US" dirty="0"/>
              <a:t>?</a:t>
            </a:r>
            <a:endParaRPr lang="en-GB" dirty="0"/>
          </a:p>
        </p:txBody>
      </p:sp>
      <p:sp>
        <p:nvSpPr>
          <p:cNvPr id="3" name="Content Placeholder 2">
            <a:extLst>
              <a:ext uri="{FF2B5EF4-FFF2-40B4-BE49-F238E27FC236}">
                <a16:creationId xmlns:a16="http://schemas.microsoft.com/office/drawing/2014/main" id="{F2A13BAB-9CF3-9151-4DEE-BB0C85A927FD}"/>
              </a:ext>
            </a:extLst>
          </p:cNvPr>
          <p:cNvSpPr>
            <a:spLocks noGrp="1"/>
          </p:cNvSpPr>
          <p:nvPr>
            <p:ph idx="1"/>
          </p:nvPr>
        </p:nvSpPr>
        <p:spPr/>
        <p:txBody>
          <a:bodyPr/>
          <a:lstStyle/>
          <a:p>
            <a:r>
              <a:rPr lang="en-US" dirty="0"/>
              <a:t>What if each submenu may have its own submenu?</a:t>
            </a:r>
          </a:p>
          <a:p>
            <a:r>
              <a:rPr lang="en-US" dirty="0"/>
              <a:t>E.g., The Mains menu may contain a Chicken submenu, a Beef submenu, etc.</a:t>
            </a:r>
            <a:endParaRPr lang="en-GB" dirty="0"/>
          </a:p>
        </p:txBody>
      </p:sp>
      <p:sp>
        <p:nvSpPr>
          <p:cNvPr id="4" name="Slide Number Placeholder 3">
            <a:extLst>
              <a:ext uri="{FF2B5EF4-FFF2-40B4-BE49-F238E27FC236}">
                <a16:creationId xmlns:a16="http://schemas.microsoft.com/office/drawing/2014/main" id="{8804AC07-66C3-35BC-EC0D-930920BEE433}"/>
              </a:ext>
            </a:extLst>
          </p:cNvPr>
          <p:cNvSpPr>
            <a:spLocks noGrp="1"/>
          </p:cNvSpPr>
          <p:nvPr>
            <p:ph type="sldNum" sz="quarter" idx="4"/>
          </p:nvPr>
        </p:nvSpPr>
        <p:spPr/>
        <p:txBody>
          <a:bodyPr/>
          <a:lstStyle/>
          <a:p>
            <a:pPr>
              <a:defRPr/>
            </a:pPr>
            <a:r>
              <a:rPr lang="en-US"/>
              <a:t>  Lecture 8</a:t>
            </a:r>
            <a:br>
              <a:rPr lang="en-US"/>
            </a:br>
            <a:r>
              <a:rPr lang="en-US"/>
              <a:t> Slide </a:t>
            </a:r>
            <a:fld id="{FF9B6805-2258-4A0A-A38F-E119E90B2031}" type="slidenum">
              <a:rPr lang="en-US" smtClean="0"/>
              <a:pPr>
                <a:defRPr/>
              </a:pPr>
              <a:t>12</a:t>
            </a:fld>
            <a:endParaRPr lang="en-US" dirty="0"/>
          </a:p>
        </p:txBody>
      </p:sp>
      <p:pic>
        <p:nvPicPr>
          <p:cNvPr id="11" name="Audio 10">
            <a:hlinkClick r:id="" action="ppaction://media"/>
            <a:extLst>
              <a:ext uri="{FF2B5EF4-FFF2-40B4-BE49-F238E27FC236}">
                <a16:creationId xmlns:a16="http://schemas.microsoft.com/office/drawing/2014/main" id="{80D1197F-79B5-A8C8-771E-51AD273FA7F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365647931"/>
      </p:ext>
    </p:extLst>
  </p:cSld>
  <p:clrMapOvr>
    <a:masterClrMapping/>
  </p:clrMapOvr>
  <p:transition spd="slow" advTm="30846">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6CDBC-D1F0-ADB6-715D-AEFE7BC80CDA}"/>
              </a:ext>
            </a:extLst>
          </p:cNvPr>
          <p:cNvSpPr>
            <a:spLocks noGrp="1"/>
          </p:cNvSpPr>
          <p:nvPr>
            <p:ph type="title"/>
          </p:nvPr>
        </p:nvSpPr>
        <p:spPr/>
        <p:txBody>
          <a:bodyPr/>
          <a:lstStyle/>
          <a:p>
            <a:r>
              <a:rPr lang="en-US" dirty="0"/>
              <a:t>DP Diner’s Menu Structure</a:t>
            </a:r>
            <a:endParaRPr lang="en-GB" dirty="0"/>
          </a:p>
        </p:txBody>
      </p:sp>
      <p:sp>
        <p:nvSpPr>
          <p:cNvPr id="4" name="Slide Number Placeholder 3">
            <a:extLst>
              <a:ext uri="{FF2B5EF4-FFF2-40B4-BE49-F238E27FC236}">
                <a16:creationId xmlns:a16="http://schemas.microsoft.com/office/drawing/2014/main" id="{97B90D0C-FDF0-4982-C5A4-F86FA4C3A50F}"/>
              </a:ext>
            </a:extLst>
          </p:cNvPr>
          <p:cNvSpPr>
            <a:spLocks noGrp="1"/>
          </p:cNvSpPr>
          <p:nvPr>
            <p:ph type="sldNum" sz="quarter" idx="4"/>
          </p:nvPr>
        </p:nvSpPr>
        <p:spPr/>
        <p:txBody>
          <a:bodyPr/>
          <a:lstStyle/>
          <a:p>
            <a:pPr>
              <a:defRPr/>
            </a:pPr>
            <a:r>
              <a:rPr lang="en-US"/>
              <a:t>  Lecture 8</a:t>
            </a:r>
            <a:br>
              <a:rPr lang="en-US"/>
            </a:br>
            <a:r>
              <a:rPr lang="en-US"/>
              <a:t> Slide </a:t>
            </a:r>
            <a:fld id="{FF9B6805-2258-4A0A-A38F-E119E90B2031}" type="slidenum">
              <a:rPr lang="en-US" smtClean="0"/>
              <a:pPr>
                <a:defRPr/>
              </a:pPr>
              <a:t>13</a:t>
            </a:fld>
            <a:endParaRPr lang="en-US" dirty="0"/>
          </a:p>
        </p:txBody>
      </p:sp>
      <p:sp>
        <p:nvSpPr>
          <p:cNvPr id="5" name="Oval 4">
            <a:extLst>
              <a:ext uri="{FF2B5EF4-FFF2-40B4-BE49-F238E27FC236}">
                <a16:creationId xmlns:a16="http://schemas.microsoft.com/office/drawing/2014/main" id="{557E2EFE-B9F7-C502-8C12-E22BB3706C70}"/>
              </a:ext>
            </a:extLst>
          </p:cNvPr>
          <p:cNvSpPr/>
          <p:nvPr/>
        </p:nvSpPr>
        <p:spPr bwMode="auto">
          <a:xfrm>
            <a:off x="4095219" y="939325"/>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6" name="TextBox 5">
            <a:extLst>
              <a:ext uri="{FF2B5EF4-FFF2-40B4-BE49-F238E27FC236}">
                <a16:creationId xmlns:a16="http://schemas.microsoft.com/office/drawing/2014/main" id="{F4FBD459-417C-29C5-3B62-8031410D9E74}"/>
              </a:ext>
            </a:extLst>
          </p:cNvPr>
          <p:cNvSpPr txBox="1"/>
          <p:nvPr/>
        </p:nvSpPr>
        <p:spPr>
          <a:xfrm>
            <a:off x="3866411" y="1625126"/>
            <a:ext cx="1106378" cy="381000"/>
          </a:xfrm>
          <a:prstGeom prst="rect">
            <a:avLst/>
          </a:prstGeom>
          <a:noFill/>
        </p:spPr>
        <p:txBody>
          <a:bodyPr wrap="square" rtlCol="0">
            <a:spAutoFit/>
          </a:bodyPr>
          <a:lstStyle/>
          <a:p>
            <a:r>
              <a:rPr lang="en-US" sz="1800" b="1" dirty="0">
                <a:latin typeface="Ink Free" panose="03080402000500000000" pitchFamily="66" charset="0"/>
              </a:rPr>
              <a:t>All menus</a:t>
            </a:r>
            <a:endParaRPr lang="en-GB" sz="1800" b="1" dirty="0">
              <a:latin typeface="Ink Free" panose="03080402000500000000" pitchFamily="66" charset="0"/>
            </a:endParaRPr>
          </a:p>
        </p:txBody>
      </p:sp>
      <p:sp>
        <p:nvSpPr>
          <p:cNvPr id="19" name="Oval 18">
            <a:extLst>
              <a:ext uri="{FF2B5EF4-FFF2-40B4-BE49-F238E27FC236}">
                <a16:creationId xmlns:a16="http://schemas.microsoft.com/office/drawing/2014/main" id="{C27E3CB5-3B6F-407C-B2D8-9FA7FEE3FED4}"/>
              </a:ext>
            </a:extLst>
          </p:cNvPr>
          <p:cNvSpPr/>
          <p:nvPr/>
        </p:nvSpPr>
        <p:spPr bwMode="auto">
          <a:xfrm>
            <a:off x="4095219" y="2310927"/>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20" name="TextBox 19">
            <a:extLst>
              <a:ext uri="{FF2B5EF4-FFF2-40B4-BE49-F238E27FC236}">
                <a16:creationId xmlns:a16="http://schemas.microsoft.com/office/drawing/2014/main" id="{3CF73361-3CC3-9A7E-C109-F9AD6CFF6A88}"/>
              </a:ext>
            </a:extLst>
          </p:cNvPr>
          <p:cNvSpPr txBox="1"/>
          <p:nvPr/>
        </p:nvSpPr>
        <p:spPr>
          <a:xfrm>
            <a:off x="3854034" y="2996728"/>
            <a:ext cx="1315605" cy="369332"/>
          </a:xfrm>
          <a:prstGeom prst="rect">
            <a:avLst/>
          </a:prstGeom>
          <a:noFill/>
        </p:spPr>
        <p:txBody>
          <a:bodyPr wrap="square" rtlCol="0">
            <a:spAutoFit/>
          </a:bodyPr>
          <a:lstStyle/>
          <a:p>
            <a:r>
              <a:rPr lang="en-US" sz="1800" b="1" dirty="0">
                <a:latin typeface="Ink Free" panose="03080402000500000000" pitchFamily="66" charset="0"/>
              </a:rPr>
              <a:t>Mains menu</a:t>
            </a:r>
            <a:endParaRPr lang="en-GB" sz="1800" b="1" dirty="0">
              <a:latin typeface="Ink Free" panose="03080402000500000000" pitchFamily="66" charset="0"/>
            </a:endParaRPr>
          </a:p>
        </p:txBody>
      </p:sp>
      <p:sp>
        <p:nvSpPr>
          <p:cNvPr id="21" name="Oval 20">
            <a:extLst>
              <a:ext uri="{FF2B5EF4-FFF2-40B4-BE49-F238E27FC236}">
                <a16:creationId xmlns:a16="http://schemas.microsoft.com/office/drawing/2014/main" id="{57138AC4-868E-CA27-1C00-ABAAB04E8346}"/>
              </a:ext>
            </a:extLst>
          </p:cNvPr>
          <p:cNvSpPr/>
          <p:nvPr/>
        </p:nvSpPr>
        <p:spPr bwMode="auto">
          <a:xfrm>
            <a:off x="3167494" y="3686340"/>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22" name="TextBox 21">
            <a:extLst>
              <a:ext uri="{FF2B5EF4-FFF2-40B4-BE49-F238E27FC236}">
                <a16:creationId xmlns:a16="http://schemas.microsoft.com/office/drawing/2014/main" id="{A9813FF0-C9D8-BEE8-10E9-7232BA9AFDFD}"/>
              </a:ext>
            </a:extLst>
          </p:cNvPr>
          <p:cNvSpPr txBox="1"/>
          <p:nvPr/>
        </p:nvSpPr>
        <p:spPr>
          <a:xfrm>
            <a:off x="2838980" y="4355863"/>
            <a:ext cx="1358981" cy="369332"/>
          </a:xfrm>
          <a:prstGeom prst="rect">
            <a:avLst/>
          </a:prstGeom>
          <a:noFill/>
        </p:spPr>
        <p:txBody>
          <a:bodyPr wrap="square" rtlCol="0">
            <a:spAutoFit/>
          </a:bodyPr>
          <a:lstStyle/>
          <a:p>
            <a:r>
              <a:rPr lang="en-US" sz="1800" b="1" dirty="0" err="1">
                <a:latin typeface="Ink Free" panose="03080402000500000000" pitchFamily="66" charset="0"/>
              </a:rPr>
              <a:t>MenuItem</a:t>
            </a:r>
            <a:endParaRPr lang="en-GB" sz="1800" b="1" dirty="0">
              <a:latin typeface="Ink Free" panose="03080402000500000000" pitchFamily="66" charset="0"/>
            </a:endParaRPr>
          </a:p>
        </p:txBody>
      </p:sp>
      <p:sp>
        <p:nvSpPr>
          <p:cNvPr id="23" name="Oval 22">
            <a:extLst>
              <a:ext uri="{FF2B5EF4-FFF2-40B4-BE49-F238E27FC236}">
                <a16:creationId xmlns:a16="http://schemas.microsoft.com/office/drawing/2014/main" id="{3DE4A29A-D3E6-FF59-4AA4-9B84891CB87D}"/>
              </a:ext>
            </a:extLst>
          </p:cNvPr>
          <p:cNvSpPr/>
          <p:nvPr/>
        </p:nvSpPr>
        <p:spPr bwMode="auto">
          <a:xfrm>
            <a:off x="4292069" y="3682529"/>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24" name="TextBox 23">
            <a:extLst>
              <a:ext uri="{FF2B5EF4-FFF2-40B4-BE49-F238E27FC236}">
                <a16:creationId xmlns:a16="http://schemas.microsoft.com/office/drawing/2014/main" id="{F80A1CC0-E547-30A0-D3CD-D4040A5113C8}"/>
              </a:ext>
            </a:extLst>
          </p:cNvPr>
          <p:cNvSpPr txBox="1"/>
          <p:nvPr/>
        </p:nvSpPr>
        <p:spPr>
          <a:xfrm>
            <a:off x="3948140" y="4368330"/>
            <a:ext cx="1358981" cy="646331"/>
          </a:xfrm>
          <a:prstGeom prst="rect">
            <a:avLst/>
          </a:prstGeom>
          <a:noFill/>
        </p:spPr>
        <p:txBody>
          <a:bodyPr wrap="square" rtlCol="0">
            <a:spAutoFit/>
          </a:bodyPr>
          <a:lstStyle/>
          <a:p>
            <a:pPr algn="ctr"/>
            <a:r>
              <a:rPr lang="en-US" sz="1800" b="1" dirty="0">
                <a:latin typeface="Ink Free" panose="03080402000500000000" pitchFamily="66" charset="0"/>
              </a:rPr>
              <a:t>Chicken Menu</a:t>
            </a:r>
            <a:endParaRPr lang="en-GB" sz="1800" b="1" dirty="0">
              <a:latin typeface="Ink Free" panose="03080402000500000000" pitchFamily="66" charset="0"/>
            </a:endParaRPr>
          </a:p>
        </p:txBody>
      </p:sp>
      <p:sp>
        <p:nvSpPr>
          <p:cNvPr id="25" name="Oval 24">
            <a:extLst>
              <a:ext uri="{FF2B5EF4-FFF2-40B4-BE49-F238E27FC236}">
                <a16:creationId xmlns:a16="http://schemas.microsoft.com/office/drawing/2014/main" id="{9995843C-05DF-1E0A-FFF6-72505ACDC011}"/>
              </a:ext>
            </a:extLst>
          </p:cNvPr>
          <p:cNvSpPr/>
          <p:nvPr/>
        </p:nvSpPr>
        <p:spPr bwMode="auto">
          <a:xfrm>
            <a:off x="5656257" y="3682529"/>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26" name="TextBox 25">
            <a:extLst>
              <a:ext uri="{FF2B5EF4-FFF2-40B4-BE49-F238E27FC236}">
                <a16:creationId xmlns:a16="http://schemas.microsoft.com/office/drawing/2014/main" id="{B7CAFBCE-6358-CD62-7A35-D49B3A42E6CF}"/>
              </a:ext>
            </a:extLst>
          </p:cNvPr>
          <p:cNvSpPr txBox="1"/>
          <p:nvPr/>
        </p:nvSpPr>
        <p:spPr>
          <a:xfrm>
            <a:off x="5427448" y="4368330"/>
            <a:ext cx="1320719" cy="369332"/>
          </a:xfrm>
          <a:prstGeom prst="rect">
            <a:avLst/>
          </a:prstGeom>
          <a:noFill/>
        </p:spPr>
        <p:txBody>
          <a:bodyPr wrap="square" rtlCol="0">
            <a:spAutoFit/>
          </a:bodyPr>
          <a:lstStyle/>
          <a:p>
            <a:r>
              <a:rPr lang="en-US" sz="1800" b="1" dirty="0">
                <a:latin typeface="Ink Free" panose="03080402000500000000" pitchFamily="66" charset="0"/>
              </a:rPr>
              <a:t>Beef menu</a:t>
            </a:r>
            <a:endParaRPr lang="en-GB" sz="1800" b="1" dirty="0">
              <a:latin typeface="Ink Free" panose="03080402000500000000" pitchFamily="66" charset="0"/>
            </a:endParaRPr>
          </a:p>
        </p:txBody>
      </p:sp>
      <p:sp>
        <p:nvSpPr>
          <p:cNvPr id="27" name="Oval 26">
            <a:extLst>
              <a:ext uri="{FF2B5EF4-FFF2-40B4-BE49-F238E27FC236}">
                <a16:creationId xmlns:a16="http://schemas.microsoft.com/office/drawing/2014/main" id="{59535033-7EDB-F1B4-BA31-B5511A990E3B}"/>
              </a:ext>
            </a:extLst>
          </p:cNvPr>
          <p:cNvSpPr/>
          <p:nvPr/>
        </p:nvSpPr>
        <p:spPr bwMode="auto">
          <a:xfrm>
            <a:off x="7239000" y="2310927"/>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28" name="TextBox 27">
            <a:extLst>
              <a:ext uri="{FF2B5EF4-FFF2-40B4-BE49-F238E27FC236}">
                <a16:creationId xmlns:a16="http://schemas.microsoft.com/office/drawing/2014/main" id="{209E4DC5-AB1D-4E6B-E8E6-971047265B01}"/>
              </a:ext>
            </a:extLst>
          </p:cNvPr>
          <p:cNvSpPr txBox="1"/>
          <p:nvPr/>
        </p:nvSpPr>
        <p:spPr>
          <a:xfrm>
            <a:off x="6832828" y="2996728"/>
            <a:ext cx="1549172" cy="366692"/>
          </a:xfrm>
          <a:prstGeom prst="rect">
            <a:avLst/>
          </a:prstGeom>
          <a:noFill/>
        </p:spPr>
        <p:txBody>
          <a:bodyPr wrap="square" rtlCol="0">
            <a:spAutoFit/>
          </a:bodyPr>
          <a:lstStyle/>
          <a:p>
            <a:r>
              <a:rPr lang="en-US" sz="1800" b="1" dirty="0">
                <a:latin typeface="Ink Free" panose="03080402000500000000" pitchFamily="66" charset="0"/>
              </a:rPr>
              <a:t>Dessert menu</a:t>
            </a:r>
            <a:endParaRPr lang="en-GB" sz="1800" b="1" dirty="0">
              <a:latin typeface="Ink Free" panose="03080402000500000000" pitchFamily="66" charset="0"/>
            </a:endParaRPr>
          </a:p>
        </p:txBody>
      </p:sp>
      <p:sp>
        <p:nvSpPr>
          <p:cNvPr id="29" name="Oval 28">
            <a:extLst>
              <a:ext uri="{FF2B5EF4-FFF2-40B4-BE49-F238E27FC236}">
                <a16:creationId xmlns:a16="http://schemas.microsoft.com/office/drawing/2014/main" id="{6C98E1EE-848B-E1CC-1C90-D8F63B4B85A1}"/>
              </a:ext>
            </a:extLst>
          </p:cNvPr>
          <p:cNvSpPr/>
          <p:nvPr/>
        </p:nvSpPr>
        <p:spPr bwMode="auto">
          <a:xfrm>
            <a:off x="1285609" y="2310927"/>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30" name="TextBox 29">
            <a:extLst>
              <a:ext uri="{FF2B5EF4-FFF2-40B4-BE49-F238E27FC236}">
                <a16:creationId xmlns:a16="http://schemas.microsoft.com/office/drawing/2014/main" id="{7DE7ACDC-0162-33B5-AE0C-1A748D5E6B50}"/>
              </a:ext>
            </a:extLst>
          </p:cNvPr>
          <p:cNvSpPr txBox="1"/>
          <p:nvPr/>
        </p:nvSpPr>
        <p:spPr>
          <a:xfrm>
            <a:off x="799892" y="2996728"/>
            <a:ext cx="1828800" cy="369332"/>
          </a:xfrm>
          <a:prstGeom prst="rect">
            <a:avLst/>
          </a:prstGeom>
          <a:noFill/>
        </p:spPr>
        <p:txBody>
          <a:bodyPr wrap="square" rtlCol="0">
            <a:spAutoFit/>
          </a:bodyPr>
          <a:lstStyle/>
          <a:p>
            <a:r>
              <a:rPr lang="en-US" sz="1800" b="1" dirty="0">
                <a:latin typeface="Ink Free" panose="03080402000500000000" pitchFamily="66" charset="0"/>
              </a:rPr>
              <a:t>Breakfast menu</a:t>
            </a:r>
            <a:endParaRPr lang="en-GB" sz="1800" b="1" dirty="0">
              <a:latin typeface="Ink Free" panose="03080402000500000000" pitchFamily="66" charset="0"/>
            </a:endParaRPr>
          </a:p>
        </p:txBody>
      </p:sp>
      <p:sp>
        <p:nvSpPr>
          <p:cNvPr id="35" name="Oval 34">
            <a:extLst>
              <a:ext uri="{FF2B5EF4-FFF2-40B4-BE49-F238E27FC236}">
                <a16:creationId xmlns:a16="http://schemas.microsoft.com/office/drawing/2014/main" id="{6FFC8C11-7C5B-1230-11B7-A8FD0B17647E}"/>
              </a:ext>
            </a:extLst>
          </p:cNvPr>
          <p:cNvSpPr/>
          <p:nvPr/>
        </p:nvSpPr>
        <p:spPr bwMode="auto">
          <a:xfrm>
            <a:off x="2796546" y="5174866"/>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37" name="Oval 36">
            <a:extLst>
              <a:ext uri="{FF2B5EF4-FFF2-40B4-BE49-F238E27FC236}">
                <a16:creationId xmlns:a16="http://schemas.microsoft.com/office/drawing/2014/main" id="{973EFF84-CD76-12A1-14DD-FEB8DF113156}"/>
              </a:ext>
            </a:extLst>
          </p:cNvPr>
          <p:cNvSpPr/>
          <p:nvPr/>
        </p:nvSpPr>
        <p:spPr bwMode="auto">
          <a:xfrm>
            <a:off x="3979857" y="5172995"/>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39" name="Oval 38">
            <a:extLst>
              <a:ext uri="{FF2B5EF4-FFF2-40B4-BE49-F238E27FC236}">
                <a16:creationId xmlns:a16="http://schemas.microsoft.com/office/drawing/2014/main" id="{DA79B37F-D40B-3854-0FA0-EC0E8A3F6FC5}"/>
              </a:ext>
            </a:extLst>
          </p:cNvPr>
          <p:cNvSpPr/>
          <p:nvPr/>
        </p:nvSpPr>
        <p:spPr bwMode="auto">
          <a:xfrm>
            <a:off x="486317" y="3670062"/>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40" name="TextBox 39">
            <a:extLst>
              <a:ext uri="{FF2B5EF4-FFF2-40B4-BE49-F238E27FC236}">
                <a16:creationId xmlns:a16="http://schemas.microsoft.com/office/drawing/2014/main" id="{79653EE3-7DE3-C410-007E-DEFB4CE3EA52}"/>
              </a:ext>
            </a:extLst>
          </p:cNvPr>
          <p:cNvSpPr txBox="1"/>
          <p:nvPr/>
        </p:nvSpPr>
        <p:spPr>
          <a:xfrm>
            <a:off x="152400" y="4355863"/>
            <a:ext cx="1211487" cy="369332"/>
          </a:xfrm>
          <a:prstGeom prst="rect">
            <a:avLst/>
          </a:prstGeom>
          <a:noFill/>
        </p:spPr>
        <p:txBody>
          <a:bodyPr wrap="square" rtlCol="0">
            <a:spAutoFit/>
          </a:bodyPr>
          <a:lstStyle/>
          <a:p>
            <a:r>
              <a:rPr lang="en-US" sz="1800" b="1" dirty="0" err="1">
                <a:latin typeface="Ink Free" panose="03080402000500000000" pitchFamily="66" charset="0"/>
              </a:rPr>
              <a:t>MenuIten</a:t>
            </a:r>
            <a:endParaRPr lang="en-GB" sz="1800" b="1" dirty="0">
              <a:latin typeface="Ink Free" panose="03080402000500000000" pitchFamily="66" charset="0"/>
            </a:endParaRPr>
          </a:p>
        </p:txBody>
      </p:sp>
      <p:sp>
        <p:nvSpPr>
          <p:cNvPr id="41" name="Oval 40">
            <a:extLst>
              <a:ext uri="{FF2B5EF4-FFF2-40B4-BE49-F238E27FC236}">
                <a16:creationId xmlns:a16="http://schemas.microsoft.com/office/drawing/2014/main" id="{4E66B7DA-F082-4F26-7AD2-508784C7E305}"/>
              </a:ext>
            </a:extLst>
          </p:cNvPr>
          <p:cNvSpPr/>
          <p:nvPr/>
        </p:nvSpPr>
        <p:spPr bwMode="auto">
          <a:xfrm>
            <a:off x="1492041" y="3682529"/>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42" name="TextBox 41">
            <a:extLst>
              <a:ext uri="{FF2B5EF4-FFF2-40B4-BE49-F238E27FC236}">
                <a16:creationId xmlns:a16="http://schemas.microsoft.com/office/drawing/2014/main" id="{39F7D31A-5DA1-B17B-4056-5DC94B0EF81B}"/>
              </a:ext>
            </a:extLst>
          </p:cNvPr>
          <p:cNvSpPr txBox="1"/>
          <p:nvPr/>
        </p:nvSpPr>
        <p:spPr>
          <a:xfrm>
            <a:off x="1263232" y="4368330"/>
            <a:ext cx="1243861" cy="369332"/>
          </a:xfrm>
          <a:prstGeom prst="rect">
            <a:avLst/>
          </a:prstGeom>
          <a:noFill/>
        </p:spPr>
        <p:txBody>
          <a:bodyPr wrap="square" rtlCol="0">
            <a:spAutoFit/>
          </a:bodyPr>
          <a:lstStyle/>
          <a:p>
            <a:r>
              <a:rPr lang="en-US" sz="1800" b="1" dirty="0" err="1">
                <a:latin typeface="Ink Free" panose="03080402000500000000" pitchFamily="66" charset="0"/>
              </a:rPr>
              <a:t>MenuItem</a:t>
            </a:r>
            <a:endParaRPr lang="en-GB" sz="1800" b="1" dirty="0">
              <a:latin typeface="Ink Free" panose="03080402000500000000" pitchFamily="66" charset="0"/>
            </a:endParaRPr>
          </a:p>
        </p:txBody>
      </p:sp>
      <p:sp>
        <p:nvSpPr>
          <p:cNvPr id="43" name="Oval 42">
            <a:extLst>
              <a:ext uri="{FF2B5EF4-FFF2-40B4-BE49-F238E27FC236}">
                <a16:creationId xmlns:a16="http://schemas.microsoft.com/office/drawing/2014/main" id="{D54955F6-E9FD-866D-49F4-205BEDDC2BEB}"/>
              </a:ext>
            </a:extLst>
          </p:cNvPr>
          <p:cNvSpPr/>
          <p:nvPr/>
        </p:nvSpPr>
        <p:spPr bwMode="auto">
          <a:xfrm>
            <a:off x="7028320" y="3670061"/>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45" name="Oval 44">
            <a:extLst>
              <a:ext uri="{FF2B5EF4-FFF2-40B4-BE49-F238E27FC236}">
                <a16:creationId xmlns:a16="http://schemas.microsoft.com/office/drawing/2014/main" id="{C4BDFC96-EDF4-72C6-B339-92FB1CD5719B}"/>
              </a:ext>
            </a:extLst>
          </p:cNvPr>
          <p:cNvSpPr/>
          <p:nvPr/>
        </p:nvSpPr>
        <p:spPr bwMode="auto">
          <a:xfrm>
            <a:off x="8225192" y="3670062"/>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47" name="TextBox 46">
            <a:extLst>
              <a:ext uri="{FF2B5EF4-FFF2-40B4-BE49-F238E27FC236}">
                <a16:creationId xmlns:a16="http://schemas.microsoft.com/office/drawing/2014/main" id="{4952B244-9D9A-8D48-5494-C14E74D5628F}"/>
              </a:ext>
            </a:extLst>
          </p:cNvPr>
          <p:cNvSpPr txBox="1"/>
          <p:nvPr/>
        </p:nvSpPr>
        <p:spPr>
          <a:xfrm>
            <a:off x="6762635" y="4365552"/>
            <a:ext cx="1358981" cy="369332"/>
          </a:xfrm>
          <a:prstGeom prst="rect">
            <a:avLst/>
          </a:prstGeom>
          <a:noFill/>
        </p:spPr>
        <p:txBody>
          <a:bodyPr wrap="square" rtlCol="0">
            <a:spAutoFit/>
          </a:bodyPr>
          <a:lstStyle/>
          <a:p>
            <a:r>
              <a:rPr lang="en-US" sz="1800" b="1" dirty="0" err="1">
                <a:latin typeface="Ink Free" panose="03080402000500000000" pitchFamily="66" charset="0"/>
              </a:rPr>
              <a:t>MenuItem</a:t>
            </a:r>
            <a:endParaRPr lang="en-GB" sz="1800" b="1" dirty="0">
              <a:latin typeface="Ink Free" panose="03080402000500000000" pitchFamily="66" charset="0"/>
            </a:endParaRPr>
          </a:p>
        </p:txBody>
      </p:sp>
      <p:sp>
        <p:nvSpPr>
          <p:cNvPr id="48" name="TextBox 47">
            <a:extLst>
              <a:ext uri="{FF2B5EF4-FFF2-40B4-BE49-F238E27FC236}">
                <a16:creationId xmlns:a16="http://schemas.microsoft.com/office/drawing/2014/main" id="{EAEDEBC8-ABA6-CA09-A7F6-48BA3AA99F00}"/>
              </a:ext>
            </a:extLst>
          </p:cNvPr>
          <p:cNvSpPr txBox="1"/>
          <p:nvPr/>
        </p:nvSpPr>
        <p:spPr>
          <a:xfrm>
            <a:off x="7913129" y="4365552"/>
            <a:ext cx="1358981" cy="369332"/>
          </a:xfrm>
          <a:prstGeom prst="rect">
            <a:avLst/>
          </a:prstGeom>
          <a:noFill/>
        </p:spPr>
        <p:txBody>
          <a:bodyPr wrap="square" rtlCol="0">
            <a:spAutoFit/>
          </a:bodyPr>
          <a:lstStyle/>
          <a:p>
            <a:r>
              <a:rPr lang="en-US" sz="1800" b="1" dirty="0" err="1">
                <a:latin typeface="Ink Free" panose="03080402000500000000" pitchFamily="66" charset="0"/>
              </a:rPr>
              <a:t>MenuItem</a:t>
            </a:r>
            <a:endParaRPr lang="en-GB" sz="1800" b="1" dirty="0">
              <a:latin typeface="Ink Free" panose="03080402000500000000" pitchFamily="66" charset="0"/>
            </a:endParaRPr>
          </a:p>
        </p:txBody>
      </p:sp>
      <p:sp>
        <p:nvSpPr>
          <p:cNvPr id="49" name="TextBox 48">
            <a:extLst>
              <a:ext uri="{FF2B5EF4-FFF2-40B4-BE49-F238E27FC236}">
                <a16:creationId xmlns:a16="http://schemas.microsoft.com/office/drawing/2014/main" id="{21D61BD2-77CA-3525-D733-4314277E990F}"/>
              </a:ext>
            </a:extLst>
          </p:cNvPr>
          <p:cNvSpPr txBox="1"/>
          <p:nvPr/>
        </p:nvSpPr>
        <p:spPr>
          <a:xfrm>
            <a:off x="2451228" y="5873134"/>
            <a:ext cx="1358981" cy="369332"/>
          </a:xfrm>
          <a:prstGeom prst="rect">
            <a:avLst/>
          </a:prstGeom>
          <a:noFill/>
        </p:spPr>
        <p:txBody>
          <a:bodyPr wrap="square" rtlCol="0">
            <a:spAutoFit/>
          </a:bodyPr>
          <a:lstStyle/>
          <a:p>
            <a:r>
              <a:rPr lang="en-US" sz="1800" b="1" dirty="0" err="1">
                <a:latin typeface="Ink Free" panose="03080402000500000000" pitchFamily="66" charset="0"/>
              </a:rPr>
              <a:t>MenuItem</a:t>
            </a:r>
            <a:endParaRPr lang="en-GB" sz="1800" b="1" dirty="0">
              <a:latin typeface="Ink Free" panose="03080402000500000000" pitchFamily="66" charset="0"/>
            </a:endParaRPr>
          </a:p>
        </p:txBody>
      </p:sp>
      <p:sp>
        <p:nvSpPr>
          <p:cNvPr id="50" name="TextBox 49">
            <a:extLst>
              <a:ext uri="{FF2B5EF4-FFF2-40B4-BE49-F238E27FC236}">
                <a16:creationId xmlns:a16="http://schemas.microsoft.com/office/drawing/2014/main" id="{A82B2C86-92EF-4C59-2DA2-43384BF7675B}"/>
              </a:ext>
            </a:extLst>
          </p:cNvPr>
          <p:cNvSpPr txBox="1"/>
          <p:nvPr/>
        </p:nvSpPr>
        <p:spPr>
          <a:xfrm>
            <a:off x="3695842" y="5873134"/>
            <a:ext cx="1358981" cy="369332"/>
          </a:xfrm>
          <a:prstGeom prst="rect">
            <a:avLst/>
          </a:prstGeom>
          <a:noFill/>
        </p:spPr>
        <p:txBody>
          <a:bodyPr wrap="square" rtlCol="0">
            <a:spAutoFit/>
          </a:bodyPr>
          <a:lstStyle/>
          <a:p>
            <a:r>
              <a:rPr lang="en-US" sz="1800" b="1" dirty="0" err="1">
                <a:latin typeface="Ink Free" panose="03080402000500000000" pitchFamily="66" charset="0"/>
              </a:rPr>
              <a:t>MenuItem</a:t>
            </a:r>
            <a:endParaRPr lang="en-GB" sz="1800" b="1" dirty="0">
              <a:latin typeface="Ink Free" panose="03080402000500000000" pitchFamily="66" charset="0"/>
            </a:endParaRPr>
          </a:p>
        </p:txBody>
      </p:sp>
      <p:sp>
        <p:nvSpPr>
          <p:cNvPr id="51" name="Oval 50">
            <a:extLst>
              <a:ext uri="{FF2B5EF4-FFF2-40B4-BE49-F238E27FC236}">
                <a16:creationId xmlns:a16="http://schemas.microsoft.com/office/drawing/2014/main" id="{4AA02774-AC17-65FF-BC20-929C3B63947D}"/>
              </a:ext>
            </a:extLst>
          </p:cNvPr>
          <p:cNvSpPr/>
          <p:nvPr/>
        </p:nvSpPr>
        <p:spPr bwMode="auto">
          <a:xfrm>
            <a:off x="5569791" y="5172995"/>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52" name="TextBox 51">
            <a:extLst>
              <a:ext uri="{FF2B5EF4-FFF2-40B4-BE49-F238E27FC236}">
                <a16:creationId xmlns:a16="http://schemas.microsoft.com/office/drawing/2014/main" id="{1076899F-D676-6C27-3F45-E7CC9AD63B1B}"/>
              </a:ext>
            </a:extLst>
          </p:cNvPr>
          <p:cNvSpPr txBox="1"/>
          <p:nvPr/>
        </p:nvSpPr>
        <p:spPr>
          <a:xfrm>
            <a:off x="5285776" y="5873134"/>
            <a:ext cx="1358981" cy="369332"/>
          </a:xfrm>
          <a:prstGeom prst="rect">
            <a:avLst/>
          </a:prstGeom>
          <a:noFill/>
        </p:spPr>
        <p:txBody>
          <a:bodyPr wrap="square" rtlCol="0">
            <a:spAutoFit/>
          </a:bodyPr>
          <a:lstStyle/>
          <a:p>
            <a:r>
              <a:rPr lang="en-US" sz="1800" b="1" dirty="0" err="1">
                <a:latin typeface="Ink Free" panose="03080402000500000000" pitchFamily="66" charset="0"/>
              </a:rPr>
              <a:t>MenuItem</a:t>
            </a:r>
            <a:endParaRPr lang="en-GB" sz="1800" b="1" dirty="0">
              <a:latin typeface="Ink Free" panose="03080402000500000000" pitchFamily="66" charset="0"/>
            </a:endParaRPr>
          </a:p>
        </p:txBody>
      </p:sp>
      <p:sp>
        <p:nvSpPr>
          <p:cNvPr id="53" name="Oval 52">
            <a:extLst>
              <a:ext uri="{FF2B5EF4-FFF2-40B4-BE49-F238E27FC236}">
                <a16:creationId xmlns:a16="http://schemas.microsoft.com/office/drawing/2014/main" id="{FCAFD687-D6DB-4886-CCC6-A1A94E54934D}"/>
              </a:ext>
            </a:extLst>
          </p:cNvPr>
          <p:cNvSpPr/>
          <p:nvPr/>
        </p:nvSpPr>
        <p:spPr bwMode="auto">
          <a:xfrm>
            <a:off x="6762635" y="5184735"/>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54" name="TextBox 53">
            <a:extLst>
              <a:ext uri="{FF2B5EF4-FFF2-40B4-BE49-F238E27FC236}">
                <a16:creationId xmlns:a16="http://schemas.microsoft.com/office/drawing/2014/main" id="{DB983B06-3DD9-68D3-6CB6-ECE015AAFFA2}"/>
              </a:ext>
            </a:extLst>
          </p:cNvPr>
          <p:cNvSpPr txBox="1"/>
          <p:nvPr/>
        </p:nvSpPr>
        <p:spPr>
          <a:xfrm>
            <a:off x="6478620" y="5884874"/>
            <a:ext cx="1358981" cy="369332"/>
          </a:xfrm>
          <a:prstGeom prst="rect">
            <a:avLst/>
          </a:prstGeom>
          <a:noFill/>
        </p:spPr>
        <p:txBody>
          <a:bodyPr wrap="square" rtlCol="0">
            <a:spAutoFit/>
          </a:bodyPr>
          <a:lstStyle/>
          <a:p>
            <a:r>
              <a:rPr lang="en-US" sz="1800" b="1" dirty="0" err="1">
                <a:latin typeface="Ink Free" panose="03080402000500000000" pitchFamily="66" charset="0"/>
              </a:rPr>
              <a:t>MenuItem</a:t>
            </a:r>
            <a:endParaRPr lang="en-GB" sz="1800" b="1" dirty="0">
              <a:latin typeface="Ink Free" panose="03080402000500000000" pitchFamily="66" charset="0"/>
            </a:endParaRPr>
          </a:p>
        </p:txBody>
      </p:sp>
      <p:cxnSp>
        <p:nvCxnSpPr>
          <p:cNvPr id="56" name="Straight Arrow Connector 55">
            <a:extLst>
              <a:ext uri="{FF2B5EF4-FFF2-40B4-BE49-F238E27FC236}">
                <a16:creationId xmlns:a16="http://schemas.microsoft.com/office/drawing/2014/main" id="{FBC12EAA-83C8-15DB-A9B6-F8EDEBA8A33B}"/>
              </a:ext>
            </a:extLst>
          </p:cNvPr>
          <p:cNvCxnSpPr>
            <a:cxnSpLocks/>
            <a:stCxn id="6" idx="1"/>
          </p:cNvCxnSpPr>
          <p:nvPr/>
        </p:nvCxnSpPr>
        <p:spPr bwMode="auto">
          <a:xfrm flipH="1">
            <a:off x="2001579" y="1815626"/>
            <a:ext cx="1864832" cy="49304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58" name="Straight Arrow Connector 57">
            <a:extLst>
              <a:ext uri="{FF2B5EF4-FFF2-40B4-BE49-F238E27FC236}">
                <a16:creationId xmlns:a16="http://schemas.microsoft.com/office/drawing/2014/main" id="{12ADB531-DAB2-870C-621E-8DBA3B755154}"/>
              </a:ext>
            </a:extLst>
          </p:cNvPr>
          <p:cNvCxnSpPr>
            <a:stCxn id="6" idx="2"/>
            <a:endCxn id="19" idx="0"/>
          </p:cNvCxnSpPr>
          <p:nvPr/>
        </p:nvCxnSpPr>
        <p:spPr bwMode="auto">
          <a:xfrm>
            <a:off x="4419600" y="2006126"/>
            <a:ext cx="9791" cy="30480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61" name="Straight Arrow Connector 60">
            <a:extLst>
              <a:ext uri="{FF2B5EF4-FFF2-40B4-BE49-F238E27FC236}">
                <a16:creationId xmlns:a16="http://schemas.microsoft.com/office/drawing/2014/main" id="{6DFB029B-DB56-0547-3019-E065A000BDD9}"/>
              </a:ext>
            </a:extLst>
          </p:cNvPr>
          <p:cNvCxnSpPr/>
          <p:nvPr/>
        </p:nvCxnSpPr>
        <p:spPr bwMode="auto">
          <a:xfrm>
            <a:off x="5102840" y="1833739"/>
            <a:ext cx="2136160" cy="60759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64" name="Straight Arrow Connector 63">
            <a:extLst>
              <a:ext uri="{FF2B5EF4-FFF2-40B4-BE49-F238E27FC236}">
                <a16:creationId xmlns:a16="http://schemas.microsoft.com/office/drawing/2014/main" id="{E8724B88-AA7E-76E5-ACAF-FAB33603DE53}"/>
              </a:ext>
            </a:extLst>
          </p:cNvPr>
          <p:cNvCxnSpPr/>
          <p:nvPr/>
        </p:nvCxnSpPr>
        <p:spPr bwMode="auto">
          <a:xfrm flipH="1">
            <a:off x="990600" y="3429000"/>
            <a:ext cx="164060" cy="24106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66" name="Straight Arrow Connector 65">
            <a:extLst>
              <a:ext uri="{FF2B5EF4-FFF2-40B4-BE49-F238E27FC236}">
                <a16:creationId xmlns:a16="http://schemas.microsoft.com/office/drawing/2014/main" id="{37A9F33A-D2EB-63B4-9861-25ABF8A850B3}"/>
              </a:ext>
            </a:extLst>
          </p:cNvPr>
          <p:cNvCxnSpPr>
            <a:stCxn id="30" idx="2"/>
            <a:endCxn id="41" idx="0"/>
          </p:cNvCxnSpPr>
          <p:nvPr/>
        </p:nvCxnSpPr>
        <p:spPr bwMode="auto">
          <a:xfrm>
            <a:off x="1714292" y="3366060"/>
            <a:ext cx="111921" cy="316469"/>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68" name="Straight Arrow Connector 67">
            <a:extLst>
              <a:ext uri="{FF2B5EF4-FFF2-40B4-BE49-F238E27FC236}">
                <a16:creationId xmlns:a16="http://schemas.microsoft.com/office/drawing/2014/main" id="{55847EB7-2F8E-D48D-9E7E-F5020DE54D55}"/>
              </a:ext>
            </a:extLst>
          </p:cNvPr>
          <p:cNvCxnSpPr>
            <a:endCxn id="21" idx="0"/>
          </p:cNvCxnSpPr>
          <p:nvPr/>
        </p:nvCxnSpPr>
        <p:spPr bwMode="auto">
          <a:xfrm flipH="1">
            <a:off x="3501666" y="3359827"/>
            <a:ext cx="382583" cy="326513"/>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70" name="Straight Arrow Connector 69">
            <a:extLst>
              <a:ext uri="{FF2B5EF4-FFF2-40B4-BE49-F238E27FC236}">
                <a16:creationId xmlns:a16="http://schemas.microsoft.com/office/drawing/2014/main" id="{91C95915-9C70-B38F-0EC1-0ABB507EC6B8}"/>
              </a:ext>
            </a:extLst>
          </p:cNvPr>
          <p:cNvCxnSpPr>
            <a:stCxn id="20" idx="2"/>
            <a:endCxn id="23" idx="0"/>
          </p:cNvCxnSpPr>
          <p:nvPr/>
        </p:nvCxnSpPr>
        <p:spPr bwMode="auto">
          <a:xfrm>
            <a:off x="4511837" y="3366060"/>
            <a:ext cx="114404" cy="316469"/>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72" name="Straight Arrow Connector 71">
            <a:extLst>
              <a:ext uri="{FF2B5EF4-FFF2-40B4-BE49-F238E27FC236}">
                <a16:creationId xmlns:a16="http://schemas.microsoft.com/office/drawing/2014/main" id="{9C73C68D-2887-DD0A-6DA8-D051F333FCC8}"/>
              </a:ext>
            </a:extLst>
          </p:cNvPr>
          <p:cNvCxnSpPr/>
          <p:nvPr/>
        </p:nvCxnSpPr>
        <p:spPr bwMode="auto">
          <a:xfrm>
            <a:off x="5203591" y="3301529"/>
            <a:ext cx="649915" cy="33459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74" name="Straight Arrow Connector 73">
            <a:extLst>
              <a:ext uri="{FF2B5EF4-FFF2-40B4-BE49-F238E27FC236}">
                <a16:creationId xmlns:a16="http://schemas.microsoft.com/office/drawing/2014/main" id="{598DAAF0-D510-0F8F-E8A8-5337B5C64030}"/>
              </a:ext>
            </a:extLst>
          </p:cNvPr>
          <p:cNvCxnSpPr>
            <a:endCxn id="43" idx="0"/>
          </p:cNvCxnSpPr>
          <p:nvPr/>
        </p:nvCxnSpPr>
        <p:spPr bwMode="auto">
          <a:xfrm>
            <a:off x="7362491" y="3359827"/>
            <a:ext cx="1" cy="310234"/>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76" name="Straight Arrow Connector 75">
            <a:extLst>
              <a:ext uri="{FF2B5EF4-FFF2-40B4-BE49-F238E27FC236}">
                <a16:creationId xmlns:a16="http://schemas.microsoft.com/office/drawing/2014/main" id="{C722CD49-D202-8075-C003-8482A9853463}"/>
              </a:ext>
            </a:extLst>
          </p:cNvPr>
          <p:cNvCxnSpPr>
            <a:endCxn id="45" idx="0"/>
          </p:cNvCxnSpPr>
          <p:nvPr/>
        </p:nvCxnSpPr>
        <p:spPr bwMode="auto">
          <a:xfrm>
            <a:off x="8121616" y="3416606"/>
            <a:ext cx="437748" cy="25345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78" name="Straight Arrow Connector 77">
            <a:extLst>
              <a:ext uri="{FF2B5EF4-FFF2-40B4-BE49-F238E27FC236}">
                <a16:creationId xmlns:a16="http://schemas.microsoft.com/office/drawing/2014/main" id="{6B6E8709-1A9A-9DAA-D68F-496CF65E55DC}"/>
              </a:ext>
            </a:extLst>
          </p:cNvPr>
          <p:cNvCxnSpPr>
            <a:cxnSpLocks/>
            <a:endCxn id="35" idx="0"/>
          </p:cNvCxnSpPr>
          <p:nvPr/>
        </p:nvCxnSpPr>
        <p:spPr bwMode="auto">
          <a:xfrm flipH="1">
            <a:off x="3130718" y="4815746"/>
            <a:ext cx="1183310" cy="35912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80" name="Straight Arrow Connector 79">
            <a:extLst>
              <a:ext uri="{FF2B5EF4-FFF2-40B4-BE49-F238E27FC236}">
                <a16:creationId xmlns:a16="http://schemas.microsoft.com/office/drawing/2014/main" id="{65EC4458-D8EA-60E0-9120-F23680BF49FE}"/>
              </a:ext>
            </a:extLst>
          </p:cNvPr>
          <p:cNvCxnSpPr>
            <a:stCxn id="24" idx="2"/>
            <a:endCxn id="37" idx="7"/>
          </p:cNvCxnSpPr>
          <p:nvPr/>
        </p:nvCxnSpPr>
        <p:spPr bwMode="auto">
          <a:xfrm flipH="1">
            <a:off x="4550323" y="5014661"/>
            <a:ext cx="77308" cy="25876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83" name="Straight Arrow Connector 82">
            <a:extLst>
              <a:ext uri="{FF2B5EF4-FFF2-40B4-BE49-F238E27FC236}">
                <a16:creationId xmlns:a16="http://schemas.microsoft.com/office/drawing/2014/main" id="{07A7B091-3144-1FBE-82E1-141C3996F6EF}"/>
              </a:ext>
            </a:extLst>
          </p:cNvPr>
          <p:cNvCxnSpPr>
            <a:cxnSpLocks/>
            <a:endCxn id="51" idx="0"/>
          </p:cNvCxnSpPr>
          <p:nvPr/>
        </p:nvCxnSpPr>
        <p:spPr bwMode="auto">
          <a:xfrm flipH="1">
            <a:off x="5903963" y="4725195"/>
            <a:ext cx="61303" cy="44780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85" name="Straight Arrow Connector 84">
            <a:extLst>
              <a:ext uri="{FF2B5EF4-FFF2-40B4-BE49-F238E27FC236}">
                <a16:creationId xmlns:a16="http://schemas.microsoft.com/office/drawing/2014/main" id="{4F39237D-BDB4-E78E-30FD-02A5256B213C}"/>
              </a:ext>
            </a:extLst>
          </p:cNvPr>
          <p:cNvCxnSpPr/>
          <p:nvPr/>
        </p:nvCxnSpPr>
        <p:spPr bwMode="auto">
          <a:xfrm>
            <a:off x="6416281" y="4809750"/>
            <a:ext cx="517919" cy="35007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 name="Rectangle 2">
            <a:extLst>
              <a:ext uri="{FF2B5EF4-FFF2-40B4-BE49-F238E27FC236}">
                <a16:creationId xmlns:a16="http://schemas.microsoft.com/office/drawing/2014/main" id="{186078AE-4FFC-A589-7511-7BBB4138D9A9}"/>
              </a:ext>
            </a:extLst>
          </p:cNvPr>
          <p:cNvSpPr/>
          <p:nvPr/>
        </p:nvSpPr>
        <p:spPr bwMode="auto">
          <a:xfrm>
            <a:off x="153225" y="3595368"/>
            <a:ext cx="2351584" cy="1171775"/>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28169CB1-8E70-1545-E392-7E8166E23A64}"/>
              </a:ext>
            </a:extLst>
          </p:cNvPr>
          <p:cNvSpPr/>
          <p:nvPr/>
        </p:nvSpPr>
        <p:spPr bwMode="auto">
          <a:xfrm>
            <a:off x="757186" y="2086660"/>
            <a:ext cx="7802177" cy="1328002"/>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7D8B8428-DB13-88A5-243F-2F9A15F16D06}"/>
              </a:ext>
            </a:extLst>
          </p:cNvPr>
          <p:cNvSpPr/>
          <p:nvPr/>
        </p:nvSpPr>
        <p:spPr bwMode="auto">
          <a:xfrm>
            <a:off x="5386841" y="3557936"/>
            <a:ext cx="1257916" cy="1176948"/>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055903B9-83BE-E554-C0E4-33D9D205CA85}"/>
              </a:ext>
            </a:extLst>
          </p:cNvPr>
          <p:cNvSpPr/>
          <p:nvPr/>
        </p:nvSpPr>
        <p:spPr bwMode="auto">
          <a:xfrm>
            <a:off x="3810209" y="876301"/>
            <a:ext cx="1244614" cy="1129826"/>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TextBox 9">
            <a:extLst>
              <a:ext uri="{FF2B5EF4-FFF2-40B4-BE49-F238E27FC236}">
                <a16:creationId xmlns:a16="http://schemas.microsoft.com/office/drawing/2014/main" id="{D4B1FC1C-EBEE-FF85-A997-7600C1B13D98}"/>
              </a:ext>
            </a:extLst>
          </p:cNvPr>
          <p:cNvSpPr txBox="1"/>
          <p:nvPr/>
        </p:nvSpPr>
        <p:spPr>
          <a:xfrm>
            <a:off x="5637607" y="998296"/>
            <a:ext cx="705642" cy="400110"/>
          </a:xfrm>
          <a:prstGeom prst="rect">
            <a:avLst/>
          </a:prstGeom>
          <a:noFill/>
        </p:spPr>
        <p:txBody>
          <a:bodyPr wrap="none" rtlCol="0">
            <a:spAutoFit/>
          </a:bodyPr>
          <a:lstStyle/>
          <a:p>
            <a:r>
              <a:rPr lang="en-US" sz="2000" dirty="0"/>
              <a:t>root</a:t>
            </a:r>
            <a:endParaRPr lang="en-GB" sz="2000" dirty="0"/>
          </a:p>
        </p:txBody>
      </p:sp>
      <p:cxnSp>
        <p:nvCxnSpPr>
          <p:cNvPr id="12" name="Straight Arrow Connector 11">
            <a:extLst>
              <a:ext uri="{FF2B5EF4-FFF2-40B4-BE49-F238E27FC236}">
                <a16:creationId xmlns:a16="http://schemas.microsoft.com/office/drawing/2014/main" id="{A1C10D93-6990-FDBD-479D-09B55D9D6E57}"/>
              </a:ext>
            </a:extLst>
          </p:cNvPr>
          <p:cNvCxnSpPr>
            <a:stCxn id="10" idx="1"/>
          </p:cNvCxnSpPr>
          <p:nvPr/>
        </p:nvCxnSpPr>
        <p:spPr bwMode="auto">
          <a:xfrm flipH="1">
            <a:off x="4876800" y="1198351"/>
            <a:ext cx="760807" cy="83874"/>
          </a:xfrm>
          <a:prstGeom prst="straightConnector1">
            <a:avLst/>
          </a:prstGeom>
          <a:solidFill>
            <a:schemeClr val="accent1"/>
          </a:solidFill>
          <a:ln w="12700" cap="flat" cmpd="sng" algn="ctr">
            <a:solidFill>
              <a:schemeClr val="tx1"/>
            </a:solidFill>
            <a:prstDash val="dash"/>
            <a:round/>
            <a:headEnd type="none" w="sm" len="sm"/>
            <a:tailEnd type="triangle"/>
          </a:ln>
          <a:effectLst/>
        </p:spPr>
      </p:cxnSp>
      <p:sp>
        <p:nvSpPr>
          <p:cNvPr id="13" name="Oval 12">
            <a:extLst>
              <a:ext uri="{FF2B5EF4-FFF2-40B4-BE49-F238E27FC236}">
                <a16:creationId xmlns:a16="http://schemas.microsoft.com/office/drawing/2014/main" id="{DA845050-2FB7-C77F-FBAD-6143019AA23E}"/>
              </a:ext>
            </a:extLst>
          </p:cNvPr>
          <p:cNvSpPr/>
          <p:nvPr/>
        </p:nvSpPr>
        <p:spPr bwMode="auto">
          <a:xfrm>
            <a:off x="486317" y="981226"/>
            <a:ext cx="668343" cy="68580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Verdana" pitchFamily="34" charset="0"/>
            </a:endParaRPr>
          </a:p>
        </p:txBody>
      </p:sp>
      <p:sp>
        <p:nvSpPr>
          <p:cNvPr id="14" name="TextBox 13">
            <a:extLst>
              <a:ext uri="{FF2B5EF4-FFF2-40B4-BE49-F238E27FC236}">
                <a16:creationId xmlns:a16="http://schemas.microsoft.com/office/drawing/2014/main" id="{22B0B51B-1F96-B416-BBE3-7C5B521509CD}"/>
              </a:ext>
            </a:extLst>
          </p:cNvPr>
          <p:cNvSpPr txBox="1"/>
          <p:nvPr/>
        </p:nvSpPr>
        <p:spPr>
          <a:xfrm>
            <a:off x="1128290" y="1081603"/>
            <a:ext cx="814647" cy="400110"/>
          </a:xfrm>
          <a:prstGeom prst="rect">
            <a:avLst/>
          </a:prstGeom>
          <a:noFill/>
        </p:spPr>
        <p:txBody>
          <a:bodyPr wrap="none" rtlCol="0">
            <a:spAutoFit/>
          </a:bodyPr>
          <a:lstStyle/>
          <a:p>
            <a:r>
              <a:rPr lang="en-US" sz="2000" dirty="0"/>
              <a:t>node</a:t>
            </a:r>
            <a:endParaRPr lang="en-GB" sz="2000" dirty="0"/>
          </a:p>
        </p:txBody>
      </p:sp>
      <p:sp>
        <p:nvSpPr>
          <p:cNvPr id="15" name="TextBox 14">
            <a:extLst>
              <a:ext uri="{FF2B5EF4-FFF2-40B4-BE49-F238E27FC236}">
                <a16:creationId xmlns:a16="http://schemas.microsoft.com/office/drawing/2014/main" id="{9B1C2595-4BED-A6E0-E5C8-F26ABA363B3C}"/>
              </a:ext>
            </a:extLst>
          </p:cNvPr>
          <p:cNvSpPr txBox="1"/>
          <p:nvPr/>
        </p:nvSpPr>
        <p:spPr>
          <a:xfrm>
            <a:off x="1285609" y="5362292"/>
            <a:ext cx="651140" cy="400110"/>
          </a:xfrm>
          <a:prstGeom prst="rect">
            <a:avLst/>
          </a:prstGeom>
          <a:noFill/>
        </p:spPr>
        <p:txBody>
          <a:bodyPr wrap="none" rtlCol="0">
            <a:spAutoFit/>
          </a:bodyPr>
          <a:lstStyle/>
          <a:p>
            <a:r>
              <a:rPr lang="en-US" sz="2000" dirty="0"/>
              <a:t>leaf</a:t>
            </a:r>
            <a:endParaRPr lang="en-GB" sz="2000" dirty="0"/>
          </a:p>
        </p:txBody>
      </p:sp>
      <p:cxnSp>
        <p:nvCxnSpPr>
          <p:cNvPr id="16" name="Straight Arrow Connector 15">
            <a:extLst>
              <a:ext uri="{FF2B5EF4-FFF2-40B4-BE49-F238E27FC236}">
                <a16:creationId xmlns:a16="http://schemas.microsoft.com/office/drawing/2014/main" id="{C2B69FC1-1C8D-09E5-F765-6AE9682DEA5D}"/>
              </a:ext>
            </a:extLst>
          </p:cNvPr>
          <p:cNvCxnSpPr>
            <a:cxnSpLocks/>
          </p:cNvCxnSpPr>
          <p:nvPr/>
        </p:nvCxnSpPr>
        <p:spPr bwMode="auto">
          <a:xfrm flipH="1" flipV="1">
            <a:off x="1072630" y="4710466"/>
            <a:ext cx="419411" cy="700530"/>
          </a:xfrm>
          <a:prstGeom prst="straightConnector1">
            <a:avLst/>
          </a:prstGeom>
          <a:solidFill>
            <a:schemeClr val="accent1"/>
          </a:solidFill>
          <a:ln w="12700" cap="flat" cmpd="sng" algn="ctr">
            <a:solidFill>
              <a:schemeClr val="tx1"/>
            </a:solidFill>
            <a:prstDash val="dash"/>
            <a:round/>
            <a:headEnd type="none" w="sm" len="sm"/>
            <a:tailEnd type="triangle"/>
          </a:ln>
          <a:effectLst/>
        </p:spPr>
      </p:cxnSp>
      <p:cxnSp>
        <p:nvCxnSpPr>
          <p:cNvPr id="31" name="Straight Arrow Connector 30">
            <a:extLst>
              <a:ext uri="{FF2B5EF4-FFF2-40B4-BE49-F238E27FC236}">
                <a16:creationId xmlns:a16="http://schemas.microsoft.com/office/drawing/2014/main" id="{6518AD6A-3C78-5AC8-D9E1-A13A6A39DC2C}"/>
              </a:ext>
            </a:extLst>
          </p:cNvPr>
          <p:cNvCxnSpPr>
            <a:cxnSpLocks/>
          </p:cNvCxnSpPr>
          <p:nvPr/>
        </p:nvCxnSpPr>
        <p:spPr bwMode="auto">
          <a:xfrm flipV="1">
            <a:off x="1952172" y="4691495"/>
            <a:ext cx="1106094" cy="712616"/>
          </a:xfrm>
          <a:prstGeom prst="straightConnector1">
            <a:avLst/>
          </a:prstGeom>
          <a:solidFill>
            <a:schemeClr val="accent1"/>
          </a:solidFill>
          <a:ln w="12700" cap="flat" cmpd="sng" algn="ctr">
            <a:solidFill>
              <a:schemeClr val="tx1"/>
            </a:solidFill>
            <a:prstDash val="dash"/>
            <a:round/>
            <a:headEnd type="none" w="sm" len="sm"/>
            <a:tailEnd type="triangle"/>
          </a:ln>
          <a:effectLst/>
        </p:spPr>
      </p:cxnSp>
      <p:cxnSp>
        <p:nvCxnSpPr>
          <p:cNvPr id="33" name="Straight Arrow Connector 32">
            <a:extLst>
              <a:ext uri="{FF2B5EF4-FFF2-40B4-BE49-F238E27FC236}">
                <a16:creationId xmlns:a16="http://schemas.microsoft.com/office/drawing/2014/main" id="{29FE51E3-052B-AC74-FEFE-1DC3587E9A99}"/>
              </a:ext>
            </a:extLst>
          </p:cNvPr>
          <p:cNvCxnSpPr>
            <a:cxnSpLocks/>
            <a:stCxn id="15" idx="3"/>
          </p:cNvCxnSpPr>
          <p:nvPr/>
        </p:nvCxnSpPr>
        <p:spPr bwMode="auto">
          <a:xfrm>
            <a:off x="1936749" y="5562347"/>
            <a:ext cx="811055" cy="116516"/>
          </a:xfrm>
          <a:prstGeom prst="straightConnector1">
            <a:avLst/>
          </a:prstGeom>
          <a:solidFill>
            <a:schemeClr val="accent1"/>
          </a:solidFill>
          <a:ln w="12700" cap="flat" cmpd="sng" algn="ctr">
            <a:solidFill>
              <a:schemeClr val="tx1"/>
            </a:solidFill>
            <a:prstDash val="dash"/>
            <a:round/>
            <a:headEnd type="none" w="sm" len="sm"/>
            <a:tailEnd type="triangle"/>
          </a:ln>
          <a:effectLst/>
        </p:spPr>
      </p:cxnSp>
      <p:sp>
        <p:nvSpPr>
          <p:cNvPr id="38" name="Rectangle 37">
            <a:extLst>
              <a:ext uri="{FF2B5EF4-FFF2-40B4-BE49-F238E27FC236}">
                <a16:creationId xmlns:a16="http://schemas.microsoft.com/office/drawing/2014/main" id="{70633DE5-2A76-F9FD-CA52-FC0BA387F963}"/>
              </a:ext>
            </a:extLst>
          </p:cNvPr>
          <p:cNvSpPr/>
          <p:nvPr/>
        </p:nvSpPr>
        <p:spPr bwMode="auto">
          <a:xfrm>
            <a:off x="5279770" y="5047803"/>
            <a:ext cx="2443463" cy="1176948"/>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4" name="TextBox 43">
            <a:extLst>
              <a:ext uri="{FF2B5EF4-FFF2-40B4-BE49-F238E27FC236}">
                <a16:creationId xmlns:a16="http://schemas.microsoft.com/office/drawing/2014/main" id="{5F70F1BA-34FF-96ED-0A99-87C628F082FF}"/>
              </a:ext>
            </a:extLst>
          </p:cNvPr>
          <p:cNvSpPr txBox="1"/>
          <p:nvPr/>
        </p:nvSpPr>
        <p:spPr>
          <a:xfrm>
            <a:off x="7705337" y="5140451"/>
            <a:ext cx="1270305" cy="1015663"/>
          </a:xfrm>
          <a:prstGeom prst="rect">
            <a:avLst/>
          </a:prstGeom>
          <a:noFill/>
        </p:spPr>
        <p:txBody>
          <a:bodyPr wrap="square" rtlCol="0">
            <a:spAutoFit/>
          </a:bodyPr>
          <a:lstStyle/>
          <a:p>
            <a:r>
              <a:rPr lang="en-US" sz="2000" dirty="0"/>
              <a:t>Children</a:t>
            </a:r>
          </a:p>
          <a:p>
            <a:r>
              <a:rPr lang="en-US" sz="2000" dirty="0"/>
              <a:t>(of Beef menu)</a:t>
            </a:r>
            <a:endParaRPr lang="en-GB" sz="2000" dirty="0"/>
          </a:p>
        </p:txBody>
      </p:sp>
      <p:pic>
        <p:nvPicPr>
          <p:cNvPr id="46" name="Audio 45">
            <a:hlinkClick r:id="" action="ppaction://media"/>
            <a:extLst>
              <a:ext uri="{FF2B5EF4-FFF2-40B4-BE49-F238E27FC236}">
                <a16:creationId xmlns:a16="http://schemas.microsoft.com/office/drawing/2014/main" id="{2064D9AD-0ECA-2BA5-F765-7497BDCFFCB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82543512"/>
      </p:ext>
    </p:extLst>
  </p:cSld>
  <p:clrMapOvr>
    <a:masterClrMapping/>
  </p:clrMapOvr>
  <p:transition spd="slow" advTm="68278">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heel(1)">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right)">
                                      <p:cBhvr>
                                        <p:cTn id="39" dur="500"/>
                                        <p:tgtEl>
                                          <p:spTgt spid="10"/>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heel(1)">
                                      <p:cBhvr>
                                        <p:cTn id="48" dur="1000"/>
                                        <p:tgtEl>
                                          <p:spTgt spid="38"/>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left)">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down)">
                                      <p:cBhvr>
                                        <p:cTn id="61" dur="500"/>
                                        <p:tgtEl>
                                          <p:spTgt spid="16"/>
                                        </p:tgtEl>
                                      </p:cBhvr>
                                    </p:animEffect>
                                  </p:childTnLst>
                                </p:cTn>
                              </p:par>
                              <p:par>
                                <p:cTn id="62" presetID="22" presetClass="entr" presetSubtype="8"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par>
                                <p:cTn id="65" presetID="22" presetClass="entr" presetSubtype="8"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8" fill="hold" display="0">
                  <p:stCondLst>
                    <p:cond delay="indefinite"/>
                  </p:stCondLst>
                  <p:endCondLst>
                    <p:cond evt="onStopAudio" delay="0">
                      <p:tgtEl>
                        <p:sldTgt/>
                      </p:tgtEl>
                    </p:cond>
                  </p:endCondLst>
                </p:cTn>
                <p:tgtEl>
                  <p:spTgt spid="46"/>
                </p:tgtEl>
              </p:cMediaNode>
            </p:audio>
          </p:childTnLst>
        </p:cTn>
      </p:par>
    </p:tnLst>
    <p:bldLst>
      <p:bldP spid="3" grpId="0" animBg="1"/>
      <p:bldP spid="7" grpId="0" animBg="1"/>
      <p:bldP spid="8" grpId="0" animBg="1"/>
      <p:bldP spid="9" grpId="0" animBg="1"/>
      <p:bldP spid="10" grpId="0"/>
      <p:bldP spid="13" grpId="0" animBg="1"/>
      <p:bldP spid="14" grpId="0"/>
      <p:bldP spid="15" grpId="0"/>
      <p:bldP spid="38" grpId="0" animBg="1"/>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dirty="0"/>
              <a:t>The Composite Pattern</a:t>
            </a:r>
            <a:endParaRPr lang="en-GB" sz="3600" dirty="0">
              <a:solidFill>
                <a:srgbClr val="0033CC"/>
              </a:solidFill>
              <a:effectLst>
                <a:outerShdw blurRad="38100" dist="38100" dir="2700000" algn="tl">
                  <a:srgbClr val="C0C0C0"/>
                </a:outerShdw>
              </a:effectLst>
            </a:endParaRPr>
          </a:p>
        </p:txBody>
      </p:sp>
      <p:pic>
        <p:nvPicPr>
          <p:cNvPr id="5" name="Audio 4">
            <a:hlinkClick r:id="" action="ppaction://media"/>
            <a:extLst>
              <a:ext uri="{FF2B5EF4-FFF2-40B4-BE49-F238E27FC236}">
                <a16:creationId xmlns:a16="http://schemas.microsoft.com/office/drawing/2014/main" id="{DC173F0C-A980-9CA5-C5F8-5CFB401B7F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p:transition spd="slow" advTm="851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Definition</a:t>
            </a:r>
            <a:endParaRPr lang="en-SG"/>
          </a:p>
        </p:txBody>
      </p:sp>
      <p:sp>
        <p:nvSpPr>
          <p:cNvPr id="22531" name="Content Placeholder 2"/>
          <p:cNvSpPr>
            <a:spLocks noGrp="1"/>
          </p:cNvSpPr>
          <p:nvPr>
            <p:ph idx="1"/>
          </p:nvPr>
        </p:nvSpPr>
        <p:spPr/>
        <p:txBody>
          <a:bodyPr/>
          <a:lstStyle/>
          <a:p>
            <a:r>
              <a:rPr lang="en-US" altLang="en-US" dirty="0"/>
              <a:t>The Composite Pattern:</a:t>
            </a:r>
          </a:p>
          <a:p>
            <a:pPr lvl="1"/>
            <a:r>
              <a:rPr lang="en-US" altLang="en-US" dirty="0"/>
              <a:t>Allows you to compose objects into tree structures to represent part-whole hierarchies</a:t>
            </a:r>
          </a:p>
          <a:p>
            <a:pPr lvl="1"/>
            <a:r>
              <a:rPr lang="en-US" altLang="en-US" dirty="0"/>
              <a:t>Lets clients treat individual objects and compositions of objects uniformly</a:t>
            </a:r>
          </a:p>
        </p:txBody>
      </p:sp>
      <p:pic>
        <p:nvPicPr>
          <p:cNvPr id="7" name="Audio 6">
            <a:hlinkClick r:id="" action="ppaction://media"/>
            <a:extLst>
              <a:ext uri="{FF2B5EF4-FFF2-40B4-BE49-F238E27FC236}">
                <a16:creationId xmlns:a16="http://schemas.microsoft.com/office/drawing/2014/main" id="{B2B771FD-8469-9A79-3451-60AC01BCB05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590DB408-6CAD-53E8-6A91-041866FF4752}"/>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15</a:t>
            </a:fld>
            <a:endParaRPr lang="en-US" dirty="0"/>
          </a:p>
        </p:txBody>
      </p:sp>
    </p:spTree>
    <p:custDataLst>
      <p:tags r:id="rId1"/>
    </p:custDataLst>
  </p:cSld>
  <p:clrMapOvr>
    <a:masterClrMapping/>
  </p:clrMapOvr>
  <p:transition spd="slow" advTm="3923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animEffect transition="in" filter="fade">
                                      <p:cBhvr>
                                        <p:cTn id="11" dur="500"/>
                                        <p:tgtEl>
                                          <p:spTgt spid="225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31D88-CBFF-A5D6-E43C-2917D285ED22}"/>
              </a:ext>
            </a:extLst>
          </p:cNvPr>
          <p:cNvPicPr>
            <a:picLocks noChangeAspect="1"/>
          </p:cNvPicPr>
          <p:nvPr/>
        </p:nvPicPr>
        <p:blipFill>
          <a:blip r:embed="rId6"/>
          <a:stretch>
            <a:fillRect/>
          </a:stretch>
        </p:blipFill>
        <p:spPr>
          <a:xfrm>
            <a:off x="857450" y="1029100"/>
            <a:ext cx="7759786" cy="4838300"/>
          </a:xfrm>
          <a:prstGeom prst="rect">
            <a:avLst/>
          </a:prstGeom>
        </p:spPr>
      </p:pic>
      <p:sp>
        <p:nvSpPr>
          <p:cNvPr id="2" name="Title 1">
            <a:extLst>
              <a:ext uri="{FF2B5EF4-FFF2-40B4-BE49-F238E27FC236}">
                <a16:creationId xmlns:a16="http://schemas.microsoft.com/office/drawing/2014/main" id="{63CADF13-CAF2-7526-BFE5-C281B71B8627}"/>
              </a:ext>
            </a:extLst>
          </p:cNvPr>
          <p:cNvSpPr>
            <a:spLocks noGrp="1"/>
          </p:cNvSpPr>
          <p:nvPr>
            <p:ph type="title"/>
          </p:nvPr>
        </p:nvSpPr>
        <p:spPr/>
        <p:txBody>
          <a:bodyPr/>
          <a:lstStyle/>
          <a:p>
            <a:r>
              <a:rPr lang="en-US" dirty="0"/>
              <a:t>The Composite Pattern</a:t>
            </a:r>
            <a:endParaRPr lang="en-GB" dirty="0"/>
          </a:p>
        </p:txBody>
      </p:sp>
      <p:sp>
        <p:nvSpPr>
          <p:cNvPr id="7" name="Rectangle 6">
            <a:extLst>
              <a:ext uri="{FF2B5EF4-FFF2-40B4-BE49-F238E27FC236}">
                <a16:creationId xmlns:a16="http://schemas.microsoft.com/office/drawing/2014/main" id="{4FDCD850-633A-C906-021C-3D56D622CE35}"/>
              </a:ext>
            </a:extLst>
          </p:cNvPr>
          <p:cNvSpPr/>
          <p:nvPr/>
        </p:nvSpPr>
        <p:spPr bwMode="auto">
          <a:xfrm>
            <a:off x="4753276" y="1181500"/>
            <a:ext cx="2402307" cy="177184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1C02FFA3-A6C2-9BE8-C114-2076D5ACC07E}"/>
              </a:ext>
            </a:extLst>
          </p:cNvPr>
          <p:cNvSpPr/>
          <p:nvPr/>
        </p:nvSpPr>
        <p:spPr bwMode="auto">
          <a:xfrm>
            <a:off x="5557547" y="4092104"/>
            <a:ext cx="2402306" cy="177184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9" name="Rectangle 18">
            <a:extLst>
              <a:ext uri="{FF2B5EF4-FFF2-40B4-BE49-F238E27FC236}">
                <a16:creationId xmlns:a16="http://schemas.microsoft.com/office/drawing/2014/main" id="{962AC4EB-2857-BE34-44EE-A48872A2DCC2}"/>
              </a:ext>
            </a:extLst>
          </p:cNvPr>
          <p:cNvSpPr/>
          <p:nvPr/>
        </p:nvSpPr>
        <p:spPr bwMode="auto">
          <a:xfrm>
            <a:off x="899087" y="1626872"/>
            <a:ext cx="1772271" cy="90697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8FC9911F-1D86-F47D-4C20-828C2810159D}"/>
              </a:ext>
            </a:extLst>
          </p:cNvPr>
          <p:cNvSpPr/>
          <p:nvPr/>
        </p:nvSpPr>
        <p:spPr bwMode="auto">
          <a:xfrm>
            <a:off x="2900023" y="4103631"/>
            <a:ext cx="1728927" cy="91594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64779733-6DA0-6F58-2F5F-AE413470906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225FF23-3FF3-D06E-FE8B-7BA127F7954E}"/>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16</a:t>
            </a:fld>
            <a:endParaRPr lang="en-US" dirty="0"/>
          </a:p>
        </p:txBody>
      </p:sp>
    </p:spTree>
    <p:custDataLst>
      <p:tags r:id="rId1"/>
    </p:custDataLst>
    <p:extLst>
      <p:ext uri="{BB962C8B-B14F-4D97-AF65-F5344CB8AC3E}">
        <p14:creationId xmlns:p14="http://schemas.microsoft.com/office/powerpoint/2010/main" val="2286757906"/>
      </p:ext>
    </p:extLst>
  </p:cSld>
  <p:clrMapOvr>
    <a:masterClrMapping/>
  </p:clrMapOvr>
  <p:transition spd="slow" advTm="70558">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heel(1)">
                                      <p:cBhvr>
                                        <p:cTn id="2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8"/>
                </p:tgtEl>
              </p:cMediaNode>
            </p:audio>
          </p:childTnLst>
        </p:cTn>
      </p:par>
    </p:tnLst>
    <p:bldLst>
      <p:bldP spid="7" grpId="0" animBg="1"/>
      <p:bldP spid="9" grpId="0" animBg="1"/>
      <p:bldP spid="1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Participants</a:t>
            </a:r>
          </a:p>
        </p:txBody>
      </p:sp>
      <p:sp>
        <p:nvSpPr>
          <p:cNvPr id="25603" name="Content Placeholder 2"/>
          <p:cNvSpPr>
            <a:spLocks noGrp="1"/>
          </p:cNvSpPr>
          <p:nvPr>
            <p:ph idx="1"/>
          </p:nvPr>
        </p:nvSpPr>
        <p:spPr>
          <a:xfrm>
            <a:off x="228600" y="990600"/>
            <a:ext cx="8534400" cy="5181600"/>
          </a:xfrm>
        </p:spPr>
        <p:txBody>
          <a:bodyPr/>
          <a:lstStyle/>
          <a:p>
            <a:r>
              <a:rPr lang="en-US" altLang="en-US" sz="2800" dirty="0"/>
              <a:t>Component</a:t>
            </a:r>
          </a:p>
          <a:p>
            <a:pPr lvl="1"/>
            <a:r>
              <a:rPr lang="en-US" altLang="en-US" sz="2400" dirty="0"/>
              <a:t>Declares an interface for objects in the composition</a:t>
            </a:r>
          </a:p>
          <a:p>
            <a:pPr lvl="1"/>
            <a:r>
              <a:rPr lang="en-US" altLang="en-US" sz="2400" dirty="0"/>
              <a:t>Implements default </a:t>
            </a:r>
            <a:r>
              <a:rPr lang="en-US" altLang="en-US" sz="2400" dirty="0" err="1"/>
              <a:t>behaviour</a:t>
            </a:r>
            <a:r>
              <a:rPr lang="en-US" altLang="en-US" sz="2400" dirty="0"/>
              <a:t> where appropriate</a:t>
            </a:r>
          </a:p>
          <a:p>
            <a:pPr lvl="1"/>
            <a:r>
              <a:rPr lang="en-US" altLang="en-US" sz="2400" dirty="0"/>
              <a:t>Declares an interface for managing its child components</a:t>
            </a:r>
          </a:p>
          <a:p>
            <a:r>
              <a:rPr lang="en-US" altLang="en-US" sz="2800" dirty="0"/>
              <a:t>Leaf</a:t>
            </a:r>
          </a:p>
          <a:p>
            <a:pPr lvl="1"/>
            <a:r>
              <a:rPr lang="en-US" altLang="en-US" sz="2400" dirty="0"/>
              <a:t>Represents objects in the composition with no children</a:t>
            </a:r>
          </a:p>
          <a:p>
            <a:r>
              <a:rPr lang="en-US" altLang="en-US" sz="2800" dirty="0"/>
              <a:t>Composite</a:t>
            </a:r>
          </a:p>
          <a:p>
            <a:pPr lvl="1"/>
            <a:r>
              <a:rPr lang="en-US" altLang="en-US" sz="2400" dirty="0"/>
              <a:t>Defines </a:t>
            </a:r>
            <a:r>
              <a:rPr lang="en-US" altLang="en-US" sz="2400" dirty="0" err="1"/>
              <a:t>behaviour</a:t>
            </a:r>
            <a:r>
              <a:rPr lang="en-US" altLang="en-US" sz="2400" dirty="0"/>
              <a:t> for components with children</a:t>
            </a:r>
          </a:p>
          <a:p>
            <a:pPr lvl="1"/>
            <a:r>
              <a:rPr lang="en-US" altLang="en-US" sz="2400" dirty="0"/>
              <a:t>Stores child components</a:t>
            </a:r>
          </a:p>
          <a:p>
            <a:r>
              <a:rPr lang="en-US" altLang="en-US" sz="2800" dirty="0"/>
              <a:t>Client</a:t>
            </a:r>
          </a:p>
          <a:p>
            <a:pPr lvl="1"/>
            <a:r>
              <a:rPr lang="en-US" altLang="en-US" sz="2400" dirty="0"/>
              <a:t>Manipulates objects in the composition</a:t>
            </a:r>
          </a:p>
        </p:txBody>
      </p:sp>
      <p:pic>
        <p:nvPicPr>
          <p:cNvPr id="13" name="Audio 12">
            <a:hlinkClick r:id="" action="ppaction://media"/>
            <a:extLst>
              <a:ext uri="{FF2B5EF4-FFF2-40B4-BE49-F238E27FC236}">
                <a16:creationId xmlns:a16="http://schemas.microsoft.com/office/drawing/2014/main" id="{6D23DA36-5CFF-79E9-DCD8-0FFBC7F9377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2A3EB604-DDC0-9B5C-AC2D-0E6539A64111}"/>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17</a:t>
            </a:fld>
            <a:endParaRPr lang="en-US" dirty="0"/>
          </a:p>
        </p:txBody>
      </p:sp>
    </p:spTree>
    <p:custDataLst>
      <p:tags r:id="rId1"/>
    </p:custDataLst>
  </p:cSld>
  <p:clrMapOvr>
    <a:masterClrMapping/>
  </p:clrMapOvr>
  <p:transition spd="slow" advTm="63347">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xEl>
                                              <p:pRg st="0" end="0"/>
                                            </p:txEl>
                                          </p:spTgt>
                                        </p:tgtEl>
                                        <p:attrNameLst>
                                          <p:attrName>style.visibility</p:attrName>
                                        </p:attrNameLst>
                                      </p:cBhvr>
                                      <p:to>
                                        <p:strVal val="visible"/>
                                      </p:to>
                                    </p:set>
                                    <p:animEffect transition="in" filter="fade">
                                      <p:cBhvr>
                                        <p:cTn id="11" dur="500"/>
                                        <p:tgtEl>
                                          <p:spTgt spid="2560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5603">
                                            <p:txEl>
                                              <p:pRg st="1" end="1"/>
                                            </p:txEl>
                                          </p:spTgt>
                                        </p:tgtEl>
                                        <p:attrNameLst>
                                          <p:attrName>style.visibility</p:attrName>
                                        </p:attrNameLst>
                                      </p:cBhvr>
                                      <p:to>
                                        <p:strVal val="visible"/>
                                      </p:to>
                                    </p:set>
                                    <p:animEffect transition="in" filter="fade">
                                      <p:cBhvr>
                                        <p:cTn id="14" dur="500"/>
                                        <p:tgtEl>
                                          <p:spTgt spid="2560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Effect transition="in" filter="fade">
                                      <p:cBhvr>
                                        <p:cTn id="19" dur="500"/>
                                        <p:tgtEl>
                                          <p:spTgt spid="2560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603">
                                            <p:txEl>
                                              <p:pRg st="3" end="3"/>
                                            </p:txEl>
                                          </p:spTgt>
                                        </p:tgtEl>
                                        <p:attrNameLst>
                                          <p:attrName>style.visibility</p:attrName>
                                        </p:attrNameLst>
                                      </p:cBhvr>
                                      <p:to>
                                        <p:strVal val="visible"/>
                                      </p:to>
                                    </p:set>
                                    <p:animEffect transition="in" filter="fade">
                                      <p:cBhvr>
                                        <p:cTn id="24" dur="500"/>
                                        <p:tgtEl>
                                          <p:spTgt spid="2560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603">
                                            <p:txEl>
                                              <p:pRg st="4" end="4"/>
                                            </p:txEl>
                                          </p:spTgt>
                                        </p:tgtEl>
                                        <p:attrNameLst>
                                          <p:attrName>style.visibility</p:attrName>
                                        </p:attrNameLst>
                                      </p:cBhvr>
                                      <p:to>
                                        <p:strVal val="visible"/>
                                      </p:to>
                                    </p:set>
                                    <p:animEffect transition="in" filter="fade">
                                      <p:cBhvr>
                                        <p:cTn id="29" dur="500"/>
                                        <p:tgtEl>
                                          <p:spTgt spid="25603">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5603">
                                            <p:txEl>
                                              <p:pRg st="5" end="5"/>
                                            </p:txEl>
                                          </p:spTgt>
                                        </p:tgtEl>
                                        <p:attrNameLst>
                                          <p:attrName>style.visibility</p:attrName>
                                        </p:attrNameLst>
                                      </p:cBhvr>
                                      <p:to>
                                        <p:strVal val="visible"/>
                                      </p:to>
                                    </p:set>
                                    <p:animEffect transition="in" filter="fade">
                                      <p:cBhvr>
                                        <p:cTn id="32" dur="500"/>
                                        <p:tgtEl>
                                          <p:spTgt spid="256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603">
                                            <p:txEl>
                                              <p:pRg st="6" end="6"/>
                                            </p:txEl>
                                          </p:spTgt>
                                        </p:tgtEl>
                                        <p:attrNameLst>
                                          <p:attrName>style.visibility</p:attrName>
                                        </p:attrNameLst>
                                      </p:cBhvr>
                                      <p:to>
                                        <p:strVal val="visible"/>
                                      </p:to>
                                    </p:set>
                                    <p:animEffect transition="in" filter="fade">
                                      <p:cBhvr>
                                        <p:cTn id="37" dur="500"/>
                                        <p:tgtEl>
                                          <p:spTgt spid="2560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5603">
                                            <p:txEl>
                                              <p:pRg st="7" end="7"/>
                                            </p:txEl>
                                          </p:spTgt>
                                        </p:tgtEl>
                                        <p:attrNameLst>
                                          <p:attrName>style.visibility</p:attrName>
                                        </p:attrNameLst>
                                      </p:cBhvr>
                                      <p:to>
                                        <p:strVal val="visible"/>
                                      </p:to>
                                    </p:set>
                                    <p:animEffect transition="in" filter="fade">
                                      <p:cBhvr>
                                        <p:cTn id="40" dur="500"/>
                                        <p:tgtEl>
                                          <p:spTgt spid="2560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5603">
                                            <p:txEl>
                                              <p:pRg st="8" end="8"/>
                                            </p:txEl>
                                          </p:spTgt>
                                        </p:tgtEl>
                                        <p:attrNameLst>
                                          <p:attrName>style.visibility</p:attrName>
                                        </p:attrNameLst>
                                      </p:cBhvr>
                                      <p:to>
                                        <p:strVal val="visible"/>
                                      </p:to>
                                    </p:set>
                                    <p:animEffect transition="in" filter="fade">
                                      <p:cBhvr>
                                        <p:cTn id="43" dur="500"/>
                                        <p:tgtEl>
                                          <p:spTgt spid="2560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603">
                                            <p:txEl>
                                              <p:pRg st="9" end="9"/>
                                            </p:txEl>
                                          </p:spTgt>
                                        </p:tgtEl>
                                        <p:attrNameLst>
                                          <p:attrName>style.visibility</p:attrName>
                                        </p:attrNameLst>
                                      </p:cBhvr>
                                      <p:to>
                                        <p:strVal val="visible"/>
                                      </p:to>
                                    </p:set>
                                    <p:animEffect transition="in" filter="fade">
                                      <p:cBhvr>
                                        <p:cTn id="48" dur="500"/>
                                        <p:tgtEl>
                                          <p:spTgt spid="25603">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5603">
                                            <p:txEl>
                                              <p:pRg st="10" end="10"/>
                                            </p:txEl>
                                          </p:spTgt>
                                        </p:tgtEl>
                                        <p:attrNameLst>
                                          <p:attrName>style.visibility</p:attrName>
                                        </p:attrNameLst>
                                      </p:cBhvr>
                                      <p:to>
                                        <p:strVal val="visible"/>
                                      </p:to>
                                    </p:set>
                                    <p:animEffect transition="in" filter="fade">
                                      <p:cBhvr>
                                        <p:cTn id="51" dur="500"/>
                                        <p:tgtEl>
                                          <p:spTgt spid="2560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18379-4CCC-3911-2CAC-19508EF5A7B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E676485-1D8C-AAE4-2B6F-2737704E4617}"/>
              </a:ext>
            </a:extLst>
          </p:cNvPr>
          <p:cNvPicPr>
            <a:picLocks noChangeAspect="1"/>
          </p:cNvPicPr>
          <p:nvPr/>
        </p:nvPicPr>
        <p:blipFill>
          <a:blip r:embed="rId6"/>
          <a:stretch>
            <a:fillRect/>
          </a:stretch>
        </p:blipFill>
        <p:spPr>
          <a:xfrm>
            <a:off x="271945" y="1131954"/>
            <a:ext cx="8332766" cy="4675676"/>
          </a:xfrm>
          <a:prstGeom prst="rect">
            <a:avLst/>
          </a:prstGeom>
        </p:spPr>
      </p:pic>
      <p:sp>
        <p:nvSpPr>
          <p:cNvPr id="7" name="Rectangle 4">
            <a:extLst>
              <a:ext uri="{FF2B5EF4-FFF2-40B4-BE49-F238E27FC236}">
                <a16:creationId xmlns:a16="http://schemas.microsoft.com/office/drawing/2014/main" id="{C3932ACA-316D-BA94-C3DD-DF23D1ADD81B}"/>
              </a:ext>
            </a:extLst>
          </p:cNvPr>
          <p:cNvSpPr>
            <a:spLocks noChangeArrowheads="1"/>
          </p:cNvSpPr>
          <p:nvPr/>
        </p:nvSpPr>
        <p:spPr bwMode="auto">
          <a:xfrm>
            <a:off x="3620918" y="3446470"/>
            <a:ext cx="4265767" cy="2344730"/>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Composite</a:t>
            </a:r>
            <a:endParaRPr kumimoji="0" lang="en-SG" altLang="en-US" sz="1600" b="0" dirty="0">
              <a:latin typeface="Verdana" panose="020B0604030504040204" pitchFamily="34" charset="0"/>
            </a:endParaRPr>
          </a:p>
        </p:txBody>
      </p:sp>
      <p:sp>
        <p:nvSpPr>
          <p:cNvPr id="2" name="Title 1">
            <a:extLst>
              <a:ext uri="{FF2B5EF4-FFF2-40B4-BE49-F238E27FC236}">
                <a16:creationId xmlns:a16="http://schemas.microsoft.com/office/drawing/2014/main" id="{66309E37-A810-0DB3-AA70-23B7ED4732BD}"/>
              </a:ext>
            </a:extLst>
          </p:cNvPr>
          <p:cNvSpPr>
            <a:spLocks noGrp="1"/>
          </p:cNvSpPr>
          <p:nvPr>
            <p:ph type="title"/>
          </p:nvPr>
        </p:nvSpPr>
        <p:spPr/>
        <p:txBody>
          <a:bodyPr/>
          <a:lstStyle/>
          <a:p>
            <a:pPr>
              <a:defRPr/>
            </a:pPr>
            <a:r>
              <a:rPr lang="en-US" dirty="0"/>
              <a:t>Applying Composite to DP Diner</a:t>
            </a:r>
            <a:endParaRPr lang="en-SG" dirty="0"/>
          </a:p>
        </p:txBody>
      </p:sp>
      <p:sp>
        <p:nvSpPr>
          <p:cNvPr id="10" name="Rectangle 4">
            <a:extLst>
              <a:ext uri="{FF2B5EF4-FFF2-40B4-BE49-F238E27FC236}">
                <a16:creationId xmlns:a16="http://schemas.microsoft.com/office/drawing/2014/main" id="{7E3A6687-1DF8-F2F9-FBD1-2A00F597CB50}"/>
              </a:ext>
            </a:extLst>
          </p:cNvPr>
          <p:cNvSpPr>
            <a:spLocks noChangeArrowheads="1"/>
          </p:cNvSpPr>
          <p:nvPr/>
        </p:nvSpPr>
        <p:spPr bwMode="auto">
          <a:xfrm>
            <a:off x="271944" y="1272656"/>
            <a:ext cx="1683898" cy="1201730"/>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Client</a:t>
            </a:r>
            <a:endParaRPr kumimoji="0" lang="en-SG" altLang="en-US" sz="1600" b="0" dirty="0">
              <a:latin typeface="Verdana" panose="020B0604030504040204" pitchFamily="34" charset="0"/>
            </a:endParaRPr>
          </a:p>
        </p:txBody>
      </p:sp>
      <p:sp>
        <p:nvSpPr>
          <p:cNvPr id="12" name="Rectangle 4">
            <a:extLst>
              <a:ext uri="{FF2B5EF4-FFF2-40B4-BE49-F238E27FC236}">
                <a16:creationId xmlns:a16="http://schemas.microsoft.com/office/drawing/2014/main" id="{EB0389AD-08E6-BB99-CD1A-AE2D51CBDDCB}"/>
              </a:ext>
            </a:extLst>
          </p:cNvPr>
          <p:cNvSpPr>
            <a:spLocks noChangeArrowheads="1"/>
          </p:cNvSpPr>
          <p:nvPr/>
        </p:nvSpPr>
        <p:spPr bwMode="auto">
          <a:xfrm>
            <a:off x="3345933" y="910496"/>
            <a:ext cx="2778142" cy="1942804"/>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Component</a:t>
            </a:r>
            <a:endParaRPr kumimoji="0" lang="en-SG" altLang="en-US" sz="1600" b="0" dirty="0">
              <a:latin typeface="Verdana" panose="020B0604030504040204" pitchFamily="34" charset="0"/>
            </a:endParaRPr>
          </a:p>
        </p:txBody>
      </p:sp>
      <p:sp>
        <p:nvSpPr>
          <p:cNvPr id="13" name="Rectangle 4">
            <a:extLst>
              <a:ext uri="{FF2B5EF4-FFF2-40B4-BE49-F238E27FC236}">
                <a16:creationId xmlns:a16="http://schemas.microsoft.com/office/drawing/2014/main" id="{8BD2F199-F4A8-2703-0251-9C91073401BE}"/>
              </a:ext>
            </a:extLst>
          </p:cNvPr>
          <p:cNvSpPr>
            <a:spLocks noChangeArrowheads="1"/>
          </p:cNvSpPr>
          <p:nvPr/>
        </p:nvSpPr>
        <p:spPr bwMode="auto">
          <a:xfrm>
            <a:off x="1257316" y="3446471"/>
            <a:ext cx="1683898" cy="1201730"/>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Leaf</a:t>
            </a:r>
            <a:endParaRPr kumimoji="0" lang="en-SG" altLang="en-US" sz="1600" b="0" dirty="0">
              <a:latin typeface="Verdana" panose="020B0604030504040204" pitchFamily="34" charset="0"/>
            </a:endParaRPr>
          </a:p>
        </p:txBody>
      </p:sp>
      <p:pic>
        <p:nvPicPr>
          <p:cNvPr id="22" name="Audio 21">
            <a:hlinkClick r:id="" action="ppaction://media"/>
            <a:extLst>
              <a:ext uri="{FF2B5EF4-FFF2-40B4-BE49-F238E27FC236}">
                <a16:creationId xmlns:a16="http://schemas.microsoft.com/office/drawing/2014/main" id="{43ABF50A-767F-877B-E691-DDDE6997600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1669E50D-70E2-0EEA-0F65-BEEE038BA9EC}"/>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18</a:t>
            </a:fld>
            <a:endParaRPr lang="en-US" dirty="0"/>
          </a:p>
        </p:txBody>
      </p:sp>
    </p:spTree>
    <p:custDataLst>
      <p:tags r:id="rId1"/>
    </p:custDataLst>
    <p:extLst>
      <p:ext uri="{BB962C8B-B14F-4D97-AF65-F5344CB8AC3E}">
        <p14:creationId xmlns:p14="http://schemas.microsoft.com/office/powerpoint/2010/main" val="4273129493"/>
      </p:ext>
    </p:extLst>
  </p:cSld>
  <p:clrMapOvr>
    <a:masterClrMapping/>
  </p:clrMapOvr>
  <p:transition spd="slow" advTm="33907">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2"/>
                </p:tgtEl>
              </p:cMediaNode>
            </p:audio>
          </p:childTnLst>
        </p:cTn>
      </p:par>
    </p:tnLst>
    <p:bldLst>
      <p:bldP spid="7" grpId="0" animBg="1"/>
      <p:bldP spid="10"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C6C43-E56D-D073-0BFF-0F15C8E96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5B78E-D05A-0861-4AE1-8FA90B1EEE4A}"/>
              </a:ext>
            </a:extLst>
          </p:cNvPr>
          <p:cNvSpPr>
            <a:spLocks noGrp="1"/>
          </p:cNvSpPr>
          <p:nvPr>
            <p:ph type="title"/>
          </p:nvPr>
        </p:nvSpPr>
        <p:spPr/>
        <p:txBody>
          <a:bodyPr/>
          <a:lstStyle/>
          <a:p>
            <a:pPr>
              <a:defRPr/>
            </a:pPr>
            <a:r>
              <a:rPr lang="en-US" dirty="0"/>
              <a:t>MenuComponent Class</a:t>
            </a:r>
            <a:endParaRPr lang="en-SG" dirty="0"/>
          </a:p>
        </p:txBody>
      </p:sp>
      <p:sp>
        <p:nvSpPr>
          <p:cNvPr id="28676" name="Content Placeholder 2">
            <a:extLst>
              <a:ext uri="{FF2B5EF4-FFF2-40B4-BE49-F238E27FC236}">
                <a16:creationId xmlns:a16="http://schemas.microsoft.com/office/drawing/2014/main" id="{C4230124-EC64-3422-22C9-1861F958E5A4}"/>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public abstract class MenuComponent {</a:t>
            </a:r>
          </a:p>
          <a:p>
            <a:pPr marL="0" indent="0">
              <a:buNone/>
            </a:pPr>
            <a:r>
              <a:rPr lang="en-US" altLang="en-US" sz="2000" dirty="0">
                <a:latin typeface="Courier" pitchFamily="49" charset="0"/>
              </a:rPr>
              <a:t>    public virtual void add(MenuComponent mc) {</a:t>
            </a:r>
          </a:p>
          <a:p>
            <a:pPr marL="0" indent="0">
              <a:buNone/>
            </a:pPr>
            <a:r>
              <a:rPr lang="en-US" altLang="en-US" sz="2000" dirty="0">
                <a:latin typeface="Courier" pitchFamily="49" charset="0"/>
              </a:rPr>
              <a:t>        throw new </a:t>
            </a:r>
            <a:r>
              <a:rPr lang="en-US" altLang="en-US" sz="2000" dirty="0" err="1">
                <a:latin typeface="Courier" pitchFamily="49" charset="0"/>
              </a:rPr>
              <a:t>NotSupportedException</a:t>
            </a: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void remove(MenuComponent mc) { </a:t>
            </a:r>
          </a:p>
          <a:p>
            <a:pPr marL="0" indent="0">
              <a:buNone/>
            </a:pPr>
            <a:r>
              <a:rPr lang="en-US" altLang="en-US" sz="2000" dirty="0">
                <a:latin typeface="Courier" pitchFamily="49" charset="0"/>
              </a:rPr>
              <a:t>        throw new </a:t>
            </a:r>
            <a:r>
              <a:rPr lang="en-US" altLang="en-US" sz="2000" dirty="0" err="1">
                <a:latin typeface="Courier" pitchFamily="49" charset="0"/>
              </a:rPr>
              <a:t>NotSupportedException</a:t>
            </a: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MenuComponent </a:t>
            </a:r>
            <a:r>
              <a:rPr lang="en-US" altLang="en-US" sz="2000" dirty="0" err="1">
                <a:latin typeface="Courier" pitchFamily="49" charset="0"/>
              </a:rPr>
              <a:t>getChild</a:t>
            </a:r>
            <a:r>
              <a:rPr lang="en-US" altLang="en-US" sz="2000" dirty="0">
                <a:latin typeface="Courier" pitchFamily="49" charset="0"/>
              </a:rPr>
              <a:t>(int index) { </a:t>
            </a:r>
          </a:p>
          <a:p>
            <a:pPr marL="0" indent="0">
              <a:buNone/>
            </a:pPr>
            <a:r>
              <a:rPr lang="en-US" altLang="en-US" sz="2000" dirty="0">
                <a:latin typeface="Courier" pitchFamily="49" charset="0"/>
              </a:rPr>
              <a:t>        throw new </a:t>
            </a:r>
            <a:r>
              <a:rPr lang="en-US" altLang="en-US" sz="2000" dirty="0" err="1">
                <a:latin typeface="Courier" pitchFamily="49" charset="0"/>
              </a:rPr>
              <a:t>NotSupportedException</a:t>
            </a: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void print() {</a:t>
            </a:r>
          </a:p>
          <a:p>
            <a:pPr marL="0" indent="0">
              <a:buNone/>
            </a:pPr>
            <a:r>
              <a:rPr lang="en-US" altLang="en-US" sz="2000" dirty="0">
                <a:latin typeface="Courier" pitchFamily="49" charset="0"/>
              </a:rPr>
              <a:t>        throw new </a:t>
            </a:r>
            <a:r>
              <a:rPr lang="en-US" altLang="en-US" sz="2000" dirty="0" err="1">
                <a:latin typeface="Courier" pitchFamily="49" charset="0"/>
              </a:rPr>
              <a:t>NotSupportedException</a:t>
            </a:r>
            <a:r>
              <a:rPr lang="en-US" altLang="en-US" sz="2000" dirty="0">
                <a:latin typeface="Courier" pitchFamily="49" charset="0"/>
              </a:rPr>
              <a:t>(); }</a:t>
            </a:r>
          </a:p>
          <a:p>
            <a:pPr marL="0" indent="0">
              <a:buNone/>
            </a:pPr>
            <a:endParaRPr lang="en-US" altLang="en-US" sz="2000" dirty="0">
              <a:latin typeface="Courier" pitchFamily="49" charset="0"/>
            </a:endParaRPr>
          </a:p>
        </p:txBody>
      </p:sp>
      <p:pic>
        <p:nvPicPr>
          <p:cNvPr id="21" name="Audio 20">
            <a:hlinkClick r:id="" action="ppaction://media"/>
            <a:extLst>
              <a:ext uri="{FF2B5EF4-FFF2-40B4-BE49-F238E27FC236}">
                <a16:creationId xmlns:a16="http://schemas.microsoft.com/office/drawing/2014/main" id="{2F168ED7-5084-082C-3315-4337BD7AB10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B3D65497-277F-B778-E84D-46383099771A}"/>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19</a:t>
            </a:fld>
            <a:endParaRPr lang="en-US" dirty="0"/>
          </a:p>
        </p:txBody>
      </p:sp>
      <p:sp>
        <p:nvSpPr>
          <p:cNvPr id="3" name="Rectangle 2">
            <a:extLst>
              <a:ext uri="{FF2B5EF4-FFF2-40B4-BE49-F238E27FC236}">
                <a16:creationId xmlns:a16="http://schemas.microsoft.com/office/drawing/2014/main" id="{BE031214-F803-250E-C157-680A5157BC1F}"/>
              </a:ext>
            </a:extLst>
          </p:cNvPr>
          <p:cNvSpPr/>
          <p:nvPr/>
        </p:nvSpPr>
        <p:spPr bwMode="auto">
          <a:xfrm>
            <a:off x="1531460" y="1676401"/>
            <a:ext cx="525034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ADED81D9-27B0-7CC6-C8D5-5B3C9DBF7926}"/>
              </a:ext>
            </a:extLst>
          </p:cNvPr>
          <p:cNvSpPr/>
          <p:nvPr/>
        </p:nvSpPr>
        <p:spPr bwMode="auto">
          <a:xfrm>
            <a:off x="1542689" y="2819400"/>
            <a:ext cx="525034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E8CB756E-4EFF-E4DD-A89A-3A3DBB83EB16}"/>
              </a:ext>
            </a:extLst>
          </p:cNvPr>
          <p:cNvSpPr/>
          <p:nvPr/>
        </p:nvSpPr>
        <p:spPr bwMode="auto">
          <a:xfrm>
            <a:off x="1531460" y="3886201"/>
            <a:ext cx="525034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98EC0F10-0FEB-DAF3-E765-D62291865C48}"/>
              </a:ext>
            </a:extLst>
          </p:cNvPr>
          <p:cNvSpPr/>
          <p:nvPr/>
        </p:nvSpPr>
        <p:spPr bwMode="auto">
          <a:xfrm>
            <a:off x="838200" y="4626544"/>
            <a:ext cx="4267200" cy="250256"/>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1815663676"/>
      </p:ext>
    </p:extLst>
  </p:cSld>
  <p:clrMapOvr>
    <a:masterClrMapping/>
  </p:clrMapOvr>
  <p:transition spd="slow" advTm="5040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1"/>
                </p:tgtEl>
              </p:cMediaNode>
            </p:audio>
          </p:childTnLst>
        </p:cTn>
      </p:par>
    </p:tnLst>
    <p:bldLst>
      <p:bldP spid="3" grpId="0" animBg="1"/>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14DE-7641-DDB6-9BBD-F8D971221A4B}"/>
              </a:ext>
            </a:extLst>
          </p:cNvPr>
          <p:cNvSpPr>
            <a:spLocks noGrp="1"/>
          </p:cNvSpPr>
          <p:nvPr>
            <p:ph type="title"/>
          </p:nvPr>
        </p:nvSpPr>
        <p:spPr/>
        <p:txBody>
          <a:bodyPr/>
          <a:lstStyle/>
          <a:p>
            <a:r>
              <a:rPr lang="en-US" dirty="0"/>
              <a:t>Example Problem – DP Diner</a:t>
            </a:r>
            <a:endParaRPr lang="en-GB" dirty="0"/>
          </a:p>
        </p:txBody>
      </p:sp>
      <p:sp>
        <p:nvSpPr>
          <p:cNvPr id="3" name="Content Placeholder 2">
            <a:extLst>
              <a:ext uri="{FF2B5EF4-FFF2-40B4-BE49-F238E27FC236}">
                <a16:creationId xmlns:a16="http://schemas.microsoft.com/office/drawing/2014/main" id="{77FE8D22-7C71-3B2E-70B1-4DD5D9DC32B3}"/>
              </a:ext>
            </a:extLst>
          </p:cNvPr>
          <p:cNvSpPr>
            <a:spLocks noGrp="1"/>
          </p:cNvSpPr>
          <p:nvPr>
            <p:ph idx="1"/>
          </p:nvPr>
        </p:nvSpPr>
        <p:spPr/>
        <p:txBody>
          <a:bodyPr/>
          <a:lstStyle/>
          <a:p>
            <a:r>
              <a:rPr lang="en-US" dirty="0"/>
              <a:t>DP Diner provides many options for its customers in its menu</a:t>
            </a:r>
          </a:p>
          <a:p>
            <a:pPr lvl="1"/>
            <a:r>
              <a:rPr lang="en-US" dirty="0"/>
              <a:t>E.g., Breakfast, Starters, Main Courses, Desserts, Drinks, etc.</a:t>
            </a:r>
          </a:p>
          <a:p>
            <a:pPr lvl="1"/>
            <a:r>
              <a:rPr lang="en-US" dirty="0"/>
              <a:t>Some items are vegetarian</a:t>
            </a:r>
          </a:p>
          <a:p>
            <a:pPr marL="457200" lvl="1" indent="0">
              <a:buNone/>
            </a:pPr>
            <a:endParaRPr lang="en-US" dirty="0"/>
          </a:p>
          <a:p>
            <a:r>
              <a:rPr lang="en-US" dirty="0"/>
              <a:t>Each option is placed in its own submenu</a:t>
            </a:r>
          </a:p>
        </p:txBody>
      </p:sp>
      <p:pic>
        <p:nvPicPr>
          <p:cNvPr id="14" name="Audio 13">
            <a:hlinkClick r:id="" action="ppaction://media"/>
            <a:extLst>
              <a:ext uri="{FF2B5EF4-FFF2-40B4-BE49-F238E27FC236}">
                <a16:creationId xmlns:a16="http://schemas.microsoft.com/office/drawing/2014/main" id="{63ED1DEE-35D0-7339-7F59-E6027793FDB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0F3A8793-A97C-72D4-8E73-5B85969BE8FD}"/>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a:t>
            </a:fld>
            <a:endParaRPr lang="en-US" dirty="0"/>
          </a:p>
        </p:txBody>
      </p:sp>
    </p:spTree>
    <p:custDataLst>
      <p:tags r:id="rId1"/>
    </p:custDataLst>
    <p:extLst>
      <p:ext uri="{BB962C8B-B14F-4D97-AF65-F5344CB8AC3E}">
        <p14:creationId xmlns:p14="http://schemas.microsoft.com/office/powerpoint/2010/main" val="1680199812"/>
      </p:ext>
    </p:extLst>
  </p:cSld>
  <p:clrMapOvr>
    <a:masterClrMapping/>
  </p:clrMapOvr>
  <p:transition spd="slow" advTm="3333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E1F1F-C73D-B918-DA1B-BDDD5BE567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2CAAE-0A55-59D9-F8D6-6BF29D39EBA3}"/>
              </a:ext>
            </a:extLst>
          </p:cNvPr>
          <p:cNvSpPr>
            <a:spLocks noGrp="1"/>
          </p:cNvSpPr>
          <p:nvPr>
            <p:ph type="title"/>
          </p:nvPr>
        </p:nvSpPr>
        <p:spPr/>
        <p:txBody>
          <a:bodyPr/>
          <a:lstStyle/>
          <a:p>
            <a:pPr>
              <a:defRPr/>
            </a:pPr>
            <a:r>
              <a:rPr lang="en-US" dirty="0"/>
              <a:t>MenuComponent Class</a:t>
            </a:r>
            <a:endParaRPr lang="en-SG" dirty="0"/>
          </a:p>
        </p:txBody>
      </p:sp>
      <p:sp>
        <p:nvSpPr>
          <p:cNvPr id="28676" name="Content Placeholder 2">
            <a:extLst>
              <a:ext uri="{FF2B5EF4-FFF2-40B4-BE49-F238E27FC236}">
                <a16:creationId xmlns:a16="http://schemas.microsoft.com/office/drawing/2014/main" id="{7AC29294-10D0-F324-32A5-9E0F158EB036}"/>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    public virtual string Name { </a:t>
            </a:r>
          </a:p>
          <a:p>
            <a:pPr marL="0" indent="0">
              <a:buNone/>
            </a:pPr>
            <a:r>
              <a:rPr lang="en-US" altLang="en-US" sz="2000" dirty="0">
                <a:latin typeface="Courier" pitchFamily="49" charset="0"/>
              </a:rPr>
              <a:t>        get { throw new </a:t>
            </a:r>
            <a:r>
              <a:rPr lang="en-US" altLang="en-US" sz="2000" dirty="0" err="1">
                <a:latin typeface="Courier" pitchFamily="49" charset="0"/>
              </a:rPr>
              <a:t>NotSupportedException</a:t>
            </a:r>
            <a:r>
              <a:rPr lang="en-US" altLang="en-US" sz="2000" dirty="0">
                <a:latin typeface="Courier" pitchFamily="49" charset="0"/>
              </a:rPr>
              <a:t>(); }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string Description { </a:t>
            </a:r>
          </a:p>
          <a:p>
            <a:pPr marL="0" indent="0">
              <a:buNone/>
            </a:pPr>
            <a:r>
              <a:rPr lang="en-US" altLang="en-US" sz="2000" dirty="0">
                <a:latin typeface="Courier" pitchFamily="49" charset="0"/>
              </a:rPr>
              <a:t>        get { throw new </a:t>
            </a:r>
            <a:r>
              <a:rPr lang="en-US" altLang="en-US" sz="2000" dirty="0" err="1">
                <a:latin typeface="Courier" pitchFamily="49" charset="0"/>
              </a:rPr>
              <a:t>NotSupportedException</a:t>
            </a:r>
            <a:r>
              <a:rPr lang="en-US" altLang="en-US" sz="2000" dirty="0">
                <a:latin typeface="Courier" pitchFamily="49" charset="0"/>
              </a:rPr>
              <a:t>(); }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double Price { </a:t>
            </a:r>
          </a:p>
          <a:p>
            <a:pPr marL="0" indent="0">
              <a:buNone/>
            </a:pPr>
            <a:r>
              <a:rPr lang="en-US" altLang="en-US" sz="2000" dirty="0">
                <a:latin typeface="Courier" pitchFamily="49" charset="0"/>
              </a:rPr>
              <a:t>        get { throw new </a:t>
            </a:r>
            <a:r>
              <a:rPr lang="en-US" altLang="en-US" sz="2000" dirty="0" err="1">
                <a:latin typeface="Courier" pitchFamily="49" charset="0"/>
              </a:rPr>
              <a:t>NotSupportedException</a:t>
            </a:r>
            <a:r>
              <a:rPr lang="en-US" altLang="en-US" sz="2000" dirty="0">
                <a:latin typeface="Courier" pitchFamily="49" charset="0"/>
              </a:rPr>
              <a:t>(); }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bool Vegetarian { </a:t>
            </a:r>
          </a:p>
          <a:p>
            <a:pPr marL="0" indent="0">
              <a:buNone/>
            </a:pPr>
            <a:r>
              <a:rPr lang="en-US" altLang="en-US" sz="2000" dirty="0">
                <a:latin typeface="Courier" pitchFamily="49" charset="0"/>
              </a:rPr>
              <a:t>        get { throw new </a:t>
            </a:r>
            <a:r>
              <a:rPr lang="en-US" altLang="en-US" sz="2000" dirty="0" err="1">
                <a:latin typeface="Courier" pitchFamily="49" charset="0"/>
              </a:rPr>
              <a:t>NotSupportedException</a:t>
            </a:r>
            <a:r>
              <a:rPr lang="en-US" altLang="en-US" sz="2000" dirty="0">
                <a:latin typeface="Courier" pitchFamily="49" charset="0"/>
              </a:rPr>
              <a:t>(); } }</a:t>
            </a:r>
          </a:p>
          <a:p>
            <a:pPr marL="0" indent="0">
              <a:buNone/>
            </a:pPr>
            <a:r>
              <a:rPr lang="en-US" altLang="en-US" sz="2000" dirty="0">
                <a:latin typeface="Courier" pitchFamily="49" charset="0"/>
              </a:rPr>
              <a:t>}</a:t>
            </a:r>
          </a:p>
        </p:txBody>
      </p:sp>
      <p:pic>
        <p:nvPicPr>
          <p:cNvPr id="11" name="Audio 10">
            <a:hlinkClick r:id="" action="ppaction://media"/>
            <a:extLst>
              <a:ext uri="{FF2B5EF4-FFF2-40B4-BE49-F238E27FC236}">
                <a16:creationId xmlns:a16="http://schemas.microsoft.com/office/drawing/2014/main" id="{56CFDC29-7D8D-09B0-F242-7AD2E78EAE1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360C7189-89AE-EF67-EBAA-79ECDC11A5C3}"/>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20</a:t>
            </a:fld>
            <a:endParaRPr lang="en-US" dirty="0"/>
          </a:p>
        </p:txBody>
      </p:sp>
    </p:spTree>
    <p:custDataLst>
      <p:tags r:id="rId1"/>
    </p:custDataLst>
    <p:extLst>
      <p:ext uri="{BB962C8B-B14F-4D97-AF65-F5344CB8AC3E}">
        <p14:creationId xmlns:p14="http://schemas.microsoft.com/office/powerpoint/2010/main" val="2399156503"/>
      </p:ext>
    </p:extLst>
  </p:cSld>
  <p:clrMapOvr>
    <a:masterClrMapping/>
  </p:clrMapOvr>
  <p:transition spd="slow" advTm="3482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C3685-FEB3-FD1A-045A-CAEF9E43A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FE7901-6C97-15CD-84F0-FD6969C8C372}"/>
              </a:ext>
            </a:extLst>
          </p:cNvPr>
          <p:cNvSpPr>
            <a:spLocks noGrp="1"/>
          </p:cNvSpPr>
          <p:nvPr>
            <p:ph type="title"/>
          </p:nvPr>
        </p:nvSpPr>
        <p:spPr/>
        <p:txBody>
          <a:bodyPr/>
          <a:lstStyle/>
          <a:p>
            <a:pPr>
              <a:defRPr/>
            </a:pPr>
            <a:r>
              <a:rPr lang="en-US" dirty="0"/>
              <a:t>Updated </a:t>
            </a:r>
            <a:r>
              <a:rPr lang="en-US" dirty="0" err="1"/>
              <a:t>MenuItem</a:t>
            </a:r>
            <a:r>
              <a:rPr lang="en-US" dirty="0"/>
              <a:t> Class</a:t>
            </a:r>
            <a:endParaRPr lang="en-SG" dirty="0"/>
          </a:p>
        </p:txBody>
      </p:sp>
      <p:sp>
        <p:nvSpPr>
          <p:cNvPr id="28676" name="Content Placeholder 2">
            <a:extLst>
              <a:ext uri="{FF2B5EF4-FFF2-40B4-BE49-F238E27FC236}">
                <a16:creationId xmlns:a16="http://schemas.microsoft.com/office/drawing/2014/main" id="{0A1FA122-B279-F7A5-C522-DF01C5516F1F}"/>
              </a:ext>
            </a:extLst>
          </p:cNvPr>
          <p:cNvSpPr>
            <a:spLocks noGrp="1"/>
          </p:cNvSpPr>
          <p:nvPr>
            <p:ph idx="1"/>
          </p:nvPr>
        </p:nvSpPr>
        <p:spPr>
          <a:xfrm>
            <a:off x="158496" y="838200"/>
            <a:ext cx="8833104" cy="5029200"/>
          </a:xfrm>
        </p:spPr>
        <p:txBody>
          <a:bodyPr/>
          <a:lstStyle/>
          <a:p>
            <a:pPr marL="0" indent="0">
              <a:buNone/>
            </a:pPr>
            <a:r>
              <a:rPr lang="en-US" altLang="en-US" sz="2000" dirty="0">
                <a:latin typeface="Courier" pitchFamily="49" charset="0"/>
              </a:rPr>
              <a:t>private class </a:t>
            </a:r>
            <a:r>
              <a:rPr lang="en-US" altLang="en-US" sz="2000" dirty="0" err="1">
                <a:latin typeface="Courier" pitchFamily="49" charset="0"/>
              </a:rPr>
              <a:t>MenuItem</a:t>
            </a:r>
            <a:r>
              <a:rPr lang="en-US" altLang="en-US" sz="2000" dirty="0">
                <a:latin typeface="Courier" pitchFamily="49" charset="0"/>
              </a:rPr>
              <a:t>: MenuComponent {</a:t>
            </a:r>
          </a:p>
          <a:p>
            <a:pPr marL="0" indent="0">
              <a:buNone/>
            </a:pPr>
            <a:r>
              <a:rPr lang="en-US" altLang="en-US" sz="2000" dirty="0">
                <a:latin typeface="Courier" pitchFamily="49" charset="0"/>
              </a:rPr>
              <a:t>    // The rest is unchanged</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override string Name { get { return name; } }</a:t>
            </a:r>
          </a:p>
          <a:p>
            <a:pPr marL="0" indent="0">
              <a:buNone/>
            </a:pPr>
            <a:r>
              <a:rPr lang="en-US" altLang="en-US" sz="2000" dirty="0">
                <a:latin typeface="Courier" pitchFamily="49" charset="0"/>
              </a:rPr>
              <a:t>    // Also add “override” to Description, Vegetarian</a:t>
            </a:r>
          </a:p>
          <a:p>
            <a:pPr marL="0" indent="0">
              <a:buNone/>
            </a:pPr>
            <a:r>
              <a:rPr lang="en-US" altLang="en-US" sz="2000" dirty="0">
                <a:latin typeface="Courier" pitchFamily="49" charset="0"/>
              </a:rPr>
              <a:t>    //   and Price getters</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override void print()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Console.Write</a:t>
            </a:r>
            <a:r>
              <a:rPr lang="en-US" altLang="en-US" sz="2000" dirty="0">
                <a:latin typeface="Courier" pitchFamily="49" charset="0"/>
              </a:rPr>
              <a:t>($"  {name}");</a:t>
            </a:r>
          </a:p>
          <a:p>
            <a:pPr marL="0" indent="0">
              <a:buNone/>
            </a:pPr>
            <a:r>
              <a:rPr lang="en-US" altLang="en-US" sz="2000" dirty="0">
                <a:latin typeface="Courier" pitchFamily="49" charset="0"/>
              </a:rPr>
              <a:t>        if (vegetarian) </a:t>
            </a:r>
            <a:r>
              <a:rPr lang="en-US" altLang="en-US" sz="2000" dirty="0" err="1">
                <a:latin typeface="Courier" pitchFamily="49" charset="0"/>
              </a:rPr>
              <a:t>Console.Write</a:t>
            </a:r>
            <a:r>
              <a:rPr lang="en-US" altLang="en-US" sz="2000" dirty="0">
                <a:latin typeface="Courier" pitchFamily="49" charset="0"/>
              </a:rPr>
              <a:t>(" (veg.)");</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${price:N2}");</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 {description}");</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pic>
        <p:nvPicPr>
          <p:cNvPr id="9" name="Audio 8">
            <a:hlinkClick r:id="" action="ppaction://media"/>
            <a:extLst>
              <a:ext uri="{FF2B5EF4-FFF2-40B4-BE49-F238E27FC236}">
                <a16:creationId xmlns:a16="http://schemas.microsoft.com/office/drawing/2014/main" id="{9516AEB4-EED0-7B7F-C5FC-6B9E1315B2B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94165019-C7C6-1D5C-54A3-C1A80FD2187F}"/>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21</a:t>
            </a:fld>
            <a:endParaRPr lang="en-US" dirty="0"/>
          </a:p>
        </p:txBody>
      </p:sp>
      <p:sp>
        <p:nvSpPr>
          <p:cNvPr id="3" name="Rectangle 2">
            <a:extLst>
              <a:ext uri="{FF2B5EF4-FFF2-40B4-BE49-F238E27FC236}">
                <a16:creationId xmlns:a16="http://schemas.microsoft.com/office/drawing/2014/main" id="{19C77348-E7D2-0206-A522-178AA53B4964}"/>
              </a:ext>
            </a:extLst>
          </p:cNvPr>
          <p:cNvSpPr/>
          <p:nvPr/>
        </p:nvSpPr>
        <p:spPr bwMode="auto">
          <a:xfrm>
            <a:off x="3581400" y="908304"/>
            <a:ext cx="2362200" cy="23164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4A057F65-0E8B-A97D-92CC-45CB02BBEA52}"/>
              </a:ext>
            </a:extLst>
          </p:cNvPr>
          <p:cNvSpPr/>
          <p:nvPr/>
        </p:nvSpPr>
        <p:spPr bwMode="auto">
          <a:xfrm>
            <a:off x="1905000" y="2057400"/>
            <a:ext cx="1371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845F57D5-0E3A-2497-CBF2-518E31F46CBD}"/>
              </a:ext>
            </a:extLst>
          </p:cNvPr>
          <p:cNvSpPr/>
          <p:nvPr/>
        </p:nvSpPr>
        <p:spPr bwMode="auto">
          <a:xfrm>
            <a:off x="1905000" y="3505200"/>
            <a:ext cx="1371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1161425681"/>
      </p:ext>
    </p:extLst>
  </p:cSld>
  <p:clrMapOvr>
    <a:masterClrMapping/>
  </p:clrMapOvr>
  <p:transition spd="slow" advTm="2911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9"/>
                </p:tgtEl>
              </p:cMediaNode>
            </p:audio>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25585-DF70-34E5-5513-AC48FB46D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4ACEE-BD1E-1EF9-DC87-A9E6ECEECA0B}"/>
              </a:ext>
            </a:extLst>
          </p:cNvPr>
          <p:cNvSpPr>
            <a:spLocks noGrp="1"/>
          </p:cNvSpPr>
          <p:nvPr>
            <p:ph type="title"/>
          </p:nvPr>
        </p:nvSpPr>
        <p:spPr/>
        <p:txBody>
          <a:bodyPr/>
          <a:lstStyle/>
          <a:p>
            <a:pPr>
              <a:defRPr/>
            </a:pPr>
            <a:r>
              <a:rPr lang="en-US" dirty="0"/>
              <a:t>Updated DinerMenu Class</a:t>
            </a:r>
            <a:endParaRPr lang="en-SG" dirty="0"/>
          </a:p>
        </p:txBody>
      </p:sp>
      <p:sp>
        <p:nvSpPr>
          <p:cNvPr id="28676" name="Content Placeholder 2">
            <a:extLst>
              <a:ext uri="{FF2B5EF4-FFF2-40B4-BE49-F238E27FC236}">
                <a16:creationId xmlns:a16="http://schemas.microsoft.com/office/drawing/2014/main" id="{642EBECB-5B44-3B3B-7FB1-26067C094C3C}"/>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public class DinerMenu: MenuComponent {</a:t>
            </a:r>
          </a:p>
          <a:p>
            <a:pPr marL="0" indent="0">
              <a:buNone/>
            </a:pPr>
            <a:r>
              <a:rPr lang="en-US" altLang="en-US" sz="2000" dirty="0">
                <a:latin typeface="Courier" pitchFamily="49" charset="0"/>
              </a:rPr>
              <a:t>    private List&lt;MenuComponent&gt; components;</a:t>
            </a:r>
          </a:p>
          <a:p>
            <a:pPr marL="0" indent="0">
              <a:buNone/>
            </a:pPr>
            <a:r>
              <a:rPr lang="en-US" altLang="en-US" sz="2000" dirty="0">
                <a:latin typeface="Courier" pitchFamily="49" charset="0"/>
              </a:rPr>
              <a:t>    private string name;</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string Name { get { return name; }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DinerMenu(string name) {</a:t>
            </a:r>
          </a:p>
          <a:p>
            <a:pPr marL="0" indent="0">
              <a:buNone/>
            </a:pPr>
            <a:r>
              <a:rPr lang="en-US" altLang="en-US" sz="2000" dirty="0">
                <a:latin typeface="Courier" pitchFamily="49" charset="0"/>
              </a:rPr>
              <a:t>        this.name = name;</a:t>
            </a:r>
          </a:p>
          <a:p>
            <a:pPr marL="0" indent="0">
              <a:buNone/>
            </a:pPr>
            <a:r>
              <a:rPr lang="en-US" altLang="en-US" sz="2000" dirty="0">
                <a:latin typeface="Courier" pitchFamily="49" charset="0"/>
              </a:rPr>
              <a:t>        components = new List&lt;Component&gt;();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a:t>
            </a:r>
          </a:p>
        </p:txBody>
      </p:sp>
      <p:sp>
        <p:nvSpPr>
          <p:cNvPr id="7" name="Slide Number Placeholder 3">
            <a:extLst>
              <a:ext uri="{FF2B5EF4-FFF2-40B4-BE49-F238E27FC236}">
                <a16:creationId xmlns:a16="http://schemas.microsoft.com/office/drawing/2014/main" id="{97B2E697-AD09-3DB7-9F3A-FCD2E5F71420}"/>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22</a:t>
            </a:fld>
            <a:endParaRPr lang="en-US" dirty="0"/>
          </a:p>
        </p:txBody>
      </p:sp>
      <p:sp>
        <p:nvSpPr>
          <p:cNvPr id="3" name="Rectangle 2">
            <a:extLst>
              <a:ext uri="{FF2B5EF4-FFF2-40B4-BE49-F238E27FC236}">
                <a16:creationId xmlns:a16="http://schemas.microsoft.com/office/drawing/2014/main" id="{BDFCD177-37C9-9323-0872-4DE78DC2C36C}"/>
              </a:ext>
            </a:extLst>
          </p:cNvPr>
          <p:cNvSpPr/>
          <p:nvPr/>
        </p:nvSpPr>
        <p:spPr bwMode="auto">
          <a:xfrm>
            <a:off x="3657600" y="987552"/>
            <a:ext cx="2362200" cy="23164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29B1E2A8-E8DE-169C-EC31-A88E43E1E37F}"/>
              </a:ext>
            </a:extLst>
          </p:cNvPr>
          <p:cNvSpPr/>
          <p:nvPr/>
        </p:nvSpPr>
        <p:spPr bwMode="auto">
          <a:xfrm>
            <a:off x="762000" y="1371600"/>
            <a:ext cx="6172200" cy="23164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7A43A3B6-1E22-3798-0F0C-2CC2C7AF86F8}"/>
              </a:ext>
            </a:extLst>
          </p:cNvPr>
          <p:cNvSpPr/>
          <p:nvPr/>
        </p:nvSpPr>
        <p:spPr bwMode="auto">
          <a:xfrm>
            <a:off x="1485900" y="3886200"/>
            <a:ext cx="53721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4" name="Audio 13">
            <a:hlinkClick r:id="" action="ppaction://media"/>
            <a:extLst>
              <a:ext uri="{FF2B5EF4-FFF2-40B4-BE49-F238E27FC236}">
                <a16:creationId xmlns:a16="http://schemas.microsoft.com/office/drawing/2014/main" id="{0A1BD23A-08C7-8493-47FD-CF7C20FDCB6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43552811"/>
      </p:ext>
    </p:extLst>
  </p:cSld>
  <p:clrMapOvr>
    <a:masterClrMapping/>
  </p:clrMapOvr>
  <p:transition spd="slow" advTm="1909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3" grpId="0" animBg="1"/>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7B54F-20E1-F1F7-B8F2-21C5975D0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BD8BF-BEA6-6282-BA48-B2DAFABCE050}"/>
              </a:ext>
            </a:extLst>
          </p:cNvPr>
          <p:cNvSpPr>
            <a:spLocks noGrp="1"/>
          </p:cNvSpPr>
          <p:nvPr>
            <p:ph type="title"/>
          </p:nvPr>
        </p:nvSpPr>
        <p:spPr/>
        <p:txBody>
          <a:bodyPr/>
          <a:lstStyle/>
          <a:p>
            <a:pPr>
              <a:defRPr/>
            </a:pPr>
            <a:r>
              <a:rPr lang="en-US" dirty="0"/>
              <a:t>Updated DinerMenu Class</a:t>
            </a:r>
            <a:endParaRPr lang="en-SG" dirty="0"/>
          </a:p>
        </p:txBody>
      </p:sp>
      <p:sp>
        <p:nvSpPr>
          <p:cNvPr id="28676" name="Content Placeholder 2">
            <a:extLst>
              <a:ext uri="{FF2B5EF4-FFF2-40B4-BE49-F238E27FC236}">
                <a16:creationId xmlns:a16="http://schemas.microsoft.com/office/drawing/2014/main" id="{FCDEE02F-E1C6-90D5-7B56-6A970B80DFB6}"/>
              </a:ext>
            </a:extLst>
          </p:cNvPr>
          <p:cNvSpPr>
            <a:spLocks noGrp="1"/>
          </p:cNvSpPr>
          <p:nvPr>
            <p:ph idx="1"/>
          </p:nvPr>
        </p:nvSpPr>
        <p:spPr>
          <a:xfrm>
            <a:off x="228600" y="762000"/>
            <a:ext cx="8686800" cy="5029200"/>
          </a:xfrm>
        </p:spPr>
        <p:txBody>
          <a:bodyPr/>
          <a:lstStyle/>
          <a:p>
            <a:pPr marL="0" indent="0">
              <a:buNone/>
            </a:pPr>
            <a:r>
              <a:rPr lang="en-US" altLang="en-US" sz="2000" dirty="0">
                <a:latin typeface="Courier" pitchFamily="49" charset="0"/>
              </a:rPr>
              <a:t>        </a:t>
            </a:r>
          </a:p>
          <a:p>
            <a:pPr marL="0" indent="0">
              <a:buNone/>
            </a:pPr>
            <a:r>
              <a:rPr lang="en-US" altLang="en-US" sz="2000" dirty="0">
                <a:latin typeface="Courier" pitchFamily="49" charset="0"/>
              </a:rPr>
              <a:t>    public override void add(MenuComponent mc) {</a:t>
            </a:r>
          </a:p>
          <a:p>
            <a:pPr marL="0" indent="0">
              <a:buNone/>
            </a:pPr>
            <a:r>
              <a:rPr lang="en-US" altLang="en-US" sz="2000" dirty="0">
                <a:latin typeface="Courier" pitchFamily="49" charset="0"/>
              </a:rPr>
              <a:t>        </a:t>
            </a:r>
            <a:r>
              <a:rPr lang="en-US" altLang="en-US" sz="2000" dirty="0" err="1">
                <a:latin typeface="Courier" pitchFamily="49" charset="0"/>
              </a:rPr>
              <a:t>components.Add</a:t>
            </a:r>
            <a:r>
              <a:rPr lang="en-US" altLang="en-US" sz="2000" dirty="0">
                <a:latin typeface="Courier" pitchFamily="49" charset="0"/>
              </a:rPr>
              <a:t>(mc);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override void remove(MenuComponent mc) {</a:t>
            </a:r>
          </a:p>
          <a:p>
            <a:pPr marL="0" indent="0">
              <a:buNone/>
            </a:pPr>
            <a:r>
              <a:rPr lang="en-US" altLang="en-US" sz="2000" dirty="0">
                <a:latin typeface="Courier" pitchFamily="49" charset="0"/>
              </a:rPr>
              <a:t>        </a:t>
            </a:r>
            <a:r>
              <a:rPr lang="en-US" altLang="en-US" sz="2000" dirty="0" err="1">
                <a:latin typeface="Courier" pitchFamily="49" charset="0"/>
              </a:rPr>
              <a:t>components.Remove</a:t>
            </a:r>
            <a:r>
              <a:rPr lang="en-US" altLang="en-US" sz="2000" dirty="0">
                <a:latin typeface="Courier" pitchFamily="49" charset="0"/>
              </a:rPr>
              <a:t>(mc);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override MenuComponent </a:t>
            </a:r>
            <a:r>
              <a:rPr lang="en-US" altLang="en-US" sz="2000" dirty="0" err="1">
                <a:latin typeface="Courier" pitchFamily="49" charset="0"/>
              </a:rPr>
              <a:t>getChild</a:t>
            </a:r>
            <a:r>
              <a:rPr lang="en-US" altLang="en-US" sz="2000" dirty="0">
                <a:latin typeface="Courier" pitchFamily="49" charset="0"/>
              </a:rPr>
              <a:t>(int index) {</a:t>
            </a:r>
          </a:p>
          <a:p>
            <a:pPr marL="0" indent="0">
              <a:buNone/>
            </a:pPr>
            <a:r>
              <a:rPr lang="en-US" altLang="en-US" sz="2000" dirty="0">
                <a:latin typeface="Courier" pitchFamily="49" charset="0"/>
              </a:rPr>
              <a:t>        return components[index];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Iterator </a:t>
            </a:r>
            <a:r>
              <a:rPr lang="en-US" altLang="en-US" sz="2000" dirty="0" err="1">
                <a:latin typeface="Courier" pitchFamily="49" charset="0"/>
              </a:rPr>
              <a:t>createIterator</a:t>
            </a:r>
            <a:r>
              <a:rPr lang="en-US" altLang="en-US" sz="2000" dirty="0">
                <a:latin typeface="Courier" pitchFamily="49" charset="0"/>
              </a:rPr>
              <a:t>() {</a:t>
            </a:r>
          </a:p>
          <a:p>
            <a:pPr marL="0" indent="0">
              <a:buNone/>
            </a:pPr>
            <a:r>
              <a:rPr lang="en-US" altLang="en-US" sz="2000" dirty="0">
                <a:latin typeface="Courier" pitchFamily="49" charset="0"/>
              </a:rPr>
              <a:t>        return new </a:t>
            </a:r>
            <a:r>
              <a:rPr lang="en-US" altLang="en-US" sz="2000" dirty="0" err="1">
                <a:latin typeface="Courier" pitchFamily="49" charset="0"/>
              </a:rPr>
              <a:t>DinerMenuIterator</a:t>
            </a:r>
            <a:r>
              <a:rPr lang="en-US" altLang="en-US" sz="2000" dirty="0">
                <a:latin typeface="Courier" pitchFamily="49" charset="0"/>
              </a:rPr>
              <a:t>(</a:t>
            </a:r>
            <a:r>
              <a:rPr lang="en-US" altLang="en-US" sz="2000" dirty="0" err="1">
                <a:latin typeface="Courier" pitchFamily="49" charset="0"/>
              </a:rPr>
              <a:t>menuItems</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p:txBody>
      </p:sp>
      <p:sp>
        <p:nvSpPr>
          <p:cNvPr id="7" name="Slide Number Placeholder 3">
            <a:extLst>
              <a:ext uri="{FF2B5EF4-FFF2-40B4-BE49-F238E27FC236}">
                <a16:creationId xmlns:a16="http://schemas.microsoft.com/office/drawing/2014/main" id="{DA57D679-B40C-D7A2-CB73-946413A2D950}"/>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23</a:t>
            </a:fld>
            <a:endParaRPr lang="en-US" dirty="0"/>
          </a:p>
        </p:txBody>
      </p:sp>
      <p:sp>
        <p:nvSpPr>
          <p:cNvPr id="3" name="Rectangle 2">
            <a:extLst>
              <a:ext uri="{FF2B5EF4-FFF2-40B4-BE49-F238E27FC236}">
                <a16:creationId xmlns:a16="http://schemas.microsoft.com/office/drawing/2014/main" id="{1ACEFAF8-FD7D-15AE-65AB-0F3C7C0534FC}"/>
              </a:ext>
            </a:extLst>
          </p:cNvPr>
          <p:cNvSpPr/>
          <p:nvPr/>
        </p:nvSpPr>
        <p:spPr bwMode="auto">
          <a:xfrm>
            <a:off x="1905000" y="1219200"/>
            <a:ext cx="1371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2EB815FB-92A4-202B-2B6F-A2DAEE53C546}"/>
              </a:ext>
            </a:extLst>
          </p:cNvPr>
          <p:cNvSpPr/>
          <p:nvPr/>
        </p:nvSpPr>
        <p:spPr bwMode="auto">
          <a:xfrm>
            <a:off x="1905000" y="2286000"/>
            <a:ext cx="1371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C2D30E1A-ACD9-516D-1017-998377F3467A}"/>
              </a:ext>
            </a:extLst>
          </p:cNvPr>
          <p:cNvSpPr/>
          <p:nvPr/>
        </p:nvSpPr>
        <p:spPr bwMode="auto">
          <a:xfrm>
            <a:off x="1905000" y="3429000"/>
            <a:ext cx="1371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F66794A4-0298-0829-0E1A-E517DF7D5BC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177233464"/>
      </p:ext>
    </p:extLst>
  </p:cSld>
  <p:clrMapOvr>
    <a:masterClrMapping/>
  </p:clrMapOvr>
  <p:transition spd="slow" advTm="2743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9"/>
                </p:tgtEl>
              </p:cMediaNode>
            </p:audio>
          </p:childTnLst>
        </p:cTn>
      </p:par>
    </p:tnLst>
    <p:bldLst>
      <p:bldP spid="3" grpId="0"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A61A3-0C7A-28C6-0300-38CE6762D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E5170-78C9-15F5-107A-44FD5E106FC7}"/>
              </a:ext>
            </a:extLst>
          </p:cNvPr>
          <p:cNvSpPr>
            <a:spLocks noGrp="1"/>
          </p:cNvSpPr>
          <p:nvPr>
            <p:ph type="title"/>
          </p:nvPr>
        </p:nvSpPr>
        <p:spPr/>
        <p:txBody>
          <a:bodyPr/>
          <a:lstStyle/>
          <a:p>
            <a:pPr>
              <a:defRPr/>
            </a:pPr>
            <a:r>
              <a:rPr lang="en-US" dirty="0"/>
              <a:t>Updated DinerMenu Class</a:t>
            </a:r>
            <a:endParaRPr lang="en-SG" dirty="0"/>
          </a:p>
        </p:txBody>
      </p:sp>
      <p:sp>
        <p:nvSpPr>
          <p:cNvPr id="28676" name="Content Placeholder 2">
            <a:extLst>
              <a:ext uri="{FF2B5EF4-FFF2-40B4-BE49-F238E27FC236}">
                <a16:creationId xmlns:a16="http://schemas.microsoft.com/office/drawing/2014/main" id="{879E6F1D-D0E8-8ADA-475B-5E8776FB6441}"/>
              </a:ext>
            </a:extLst>
          </p:cNvPr>
          <p:cNvSpPr>
            <a:spLocks noGrp="1"/>
          </p:cNvSpPr>
          <p:nvPr>
            <p:ph idx="1"/>
          </p:nvPr>
        </p:nvSpPr>
        <p:spPr>
          <a:xfrm>
            <a:off x="228600" y="762000"/>
            <a:ext cx="8686800" cy="5029200"/>
          </a:xfrm>
        </p:spPr>
        <p:txBody>
          <a:bodyPr/>
          <a:lstStyle/>
          <a:p>
            <a:pPr marL="0" indent="0">
              <a:buNone/>
            </a:pPr>
            <a:r>
              <a:rPr lang="en-US" altLang="en-US" sz="2000" dirty="0">
                <a:latin typeface="Courier" pitchFamily="49" charset="0"/>
              </a:rPr>
              <a:t>        </a:t>
            </a:r>
          </a:p>
          <a:p>
            <a:pPr marL="0" indent="0">
              <a:buNone/>
            </a:pPr>
            <a:r>
              <a:rPr lang="en-US" altLang="en-US" sz="2000" dirty="0">
                <a:latin typeface="Courier" pitchFamily="49" charset="0"/>
              </a:rPr>
              <a:t>    public override void print()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err="1">
                <a:latin typeface="Courier" pitchFamily="49" charset="0"/>
              </a:rPr>
              <a:t>Name.ToUpper</a:t>
            </a:r>
            <a:r>
              <a:rPr lang="en-US" altLang="en-US" sz="2000" dirty="0">
                <a:latin typeface="Courier" pitchFamily="49" charset="0"/>
              </a:rPr>
              <a:t>());</a:t>
            </a:r>
          </a:p>
          <a:p>
            <a:pPr marL="0" indent="0">
              <a:buNone/>
            </a:pPr>
            <a:r>
              <a:rPr lang="en-US" altLang="en-US" sz="2000" dirty="0">
                <a:latin typeface="Courier" pitchFamily="49" charset="0"/>
              </a:rPr>
              <a:t>        Iterator </a:t>
            </a:r>
            <a:r>
              <a:rPr lang="en-US" altLang="en-US" sz="2000" dirty="0" err="1">
                <a:latin typeface="Courier" pitchFamily="49" charset="0"/>
              </a:rPr>
              <a:t>iter</a:t>
            </a:r>
            <a:r>
              <a:rPr lang="en-US" altLang="en-US" sz="2000" dirty="0">
                <a:latin typeface="Courier" pitchFamily="49" charset="0"/>
              </a:rPr>
              <a:t> = </a:t>
            </a:r>
            <a:r>
              <a:rPr lang="en-US" altLang="en-US" sz="2000" dirty="0" err="1">
                <a:latin typeface="Courier" pitchFamily="49" charset="0"/>
              </a:rPr>
              <a:t>createIterator</a:t>
            </a:r>
            <a:r>
              <a:rPr lang="en-US" altLang="en-US" sz="2000" dirty="0">
                <a:latin typeface="Courier" pitchFamily="49" charset="0"/>
              </a:rPr>
              <a:t>();</a:t>
            </a:r>
          </a:p>
          <a:p>
            <a:pPr marL="0" indent="0">
              <a:buNone/>
            </a:pPr>
            <a:r>
              <a:rPr lang="en-US" altLang="en-US" sz="2000" dirty="0">
                <a:latin typeface="Courier" pitchFamily="49" charset="0"/>
              </a:rPr>
              <a:t>        while (</a:t>
            </a:r>
            <a:r>
              <a:rPr lang="en-US" altLang="en-US" sz="2000" dirty="0" err="1">
                <a:latin typeface="Courier" pitchFamily="49" charset="0"/>
              </a:rPr>
              <a:t>iter.hasNext</a:t>
            </a:r>
            <a:r>
              <a:rPr lang="en-US" altLang="en-US" sz="2000" dirty="0">
                <a:latin typeface="Courier" pitchFamily="49" charset="0"/>
              </a:rPr>
              <a:t>()) {</a:t>
            </a:r>
          </a:p>
          <a:p>
            <a:pPr marL="0" indent="0">
              <a:buNone/>
            </a:pPr>
            <a:r>
              <a:rPr lang="en-US" altLang="en-US" sz="2000" dirty="0">
                <a:latin typeface="Courier" pitchFamily="49" charset="0"/>
              </a:rPr>
              <a:t>            MenuComponent </a:t>
            </a:r>
            <a:r>
              <a:rPr lang="en-US" altLang="en-US" sz="2000" dirty="0" err="1">
                <a:latin typeface="Courier" pitchFamily="49" charset="0"/>
              </a:rPr>
              <a:t>menuComponent</a:t>
            </a:r>
            <a:r>
              <a:rPr lang="en-US" altLang="en-US" sz="2000" dirty="0">
                <a:latin typeface="Courier" pitchFamily="49" charset="0"/>
              </a:rPr>
              <a:t> = </a:t>
            </a:r>
          </a:p>
          <a:p>
            <a:pPr marL="0" indent="0">
              <a:buNone/>
            </a:pPr>
            <a:r>
              <a:rPr lang="en-US" altLang="en-US" sz="2000" dirty="0">
                <a:latin typeface="Courier" pitchFamily="49" charset="0"/>
              </a:rPr>
              <a:t>                        (MenuComponent) </a:t>
            </a:r>
            <a:r>
              <a:rPr lang="en-US" altLang="en-US" sz="2000" dirty="0" err="1">
                <a:latin typeface="Courier" pitchFamily="49" charset="0"/>
              </a:rPr>
              <a:t>iter.next</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menuComponent.print</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p>
          <a:p>
            <a:pPr marL="0" indent="0">
              <a:buNone/>
            </a:pPr>
            <a:r>
              <a:rPr lang="en-US" altLang="en-US" sz="2000" dirty="0">
                <a:latin typeface="Courier" pitchFamily="49" charset="0"/>
              </a:rPr>
              <a:t>    }    </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p:txBody>
      </p:sp>
      <p:sp>
        <p:nvSpPr>
          <p:cNvPr id="7" name="Slide Number Placeholder 3">
            <a:extLst>
              <a:ext uri="{FF2B5EF4-FFF2-40B4-BE49-F238E27FC236}">
                <a16:creationId xmlns:a16="http://schemas.microsoft.com/office/drawing/2014/main" id="{19743004-CF98-0CF8-9FB3-4CFDD4E640F9}"/>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24</a:t>
            </a:fld>
            <a:endParaRPr lang="en-US" dirty="0"/>
          </a:p>
        </p:txBody>
      </p:sp>
      <p:sp>
        <p:nvSpPr>
          <p:cNvPr id="3" name="Rectangle 2">
            <a:extLst>
              <a:ext uri="{FF2B5EF4-FFF2-40B4-BE49-F238E27FC236}">
                <a16:creationId xmlns:a16="http://schemas.microsoft.com/office/drawing/2014/main" id="{392389FD-F602-4B42-7584-959BE76C1B00}"/>
              </a:ext>
            </a:extLst>
          </p:cNvPr>
          <p:cNvSpPr/>
          <p:nvPr/>
        </p:nvSpPr>
        <p:spPr bwMode="auto">
          <a:xfrm>
            <a:off x="1905000" y="1219200"/>
            <a:ext cx="1371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542BDC0F-0438-E9B4-9977-20DA51A97193}"/>
              </a:ext>
            </a:extLst>
          </p:cNvPr>
          <p:cNvSpPr/>
          <p:nvPr/>
        </p:nvSpPr>
        <p:spPr bwMode="auto">
          <a:xfrm>
            <a:off x="3962400" y="2994258"/>
            <a:ext cx="2286000" cy="28234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A1C74305-82DA-43F1-09E8-B19C1C185A8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271351822"/>
      </p:ext>
    </p:extLst>
  </p:cSld>
  <p:clrMapOvr>
    <a:masterClrMapping/>
  </p:clrMapOvr>
  <p:transition spd="slow" advTm="1286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3"/>
                </p:tgtEl>
              </p:cMediaNode>
            </p:audio>
          </p:childTnLst>
        </p:cTn>
      </p:par>
    </p:tnLst>
    <p:bldLst>
      <p:bldP spid="3"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36E3F-7287-36C4-0F9D-0361C4D5E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E2883-D2CC-69FB-17BF-49A89136EFE8}"/>
              </a:ext>
            </a:extLst>
          </p:cNvPr>
          <p:cNvSpPr>
            <a:spLocks noGrp="1"/>
          </p:cNvSpPr>
          <p:nvPr>
            <p:ph type="title"/>
          </p:nvPr>
        </p:nvSpPr>
        <p:spPr/>
        <p:txBody>
          <a:bodyPr/>
          <a:lstStyle/>
          <a:p>
            <a:pPr>
              <a:defRPr/>
            </a:pPr>
            <a:r>
              <a:rPr lang="en-US" dirty="0"/>
              <a:t>Updated </a:t>
            </a:r>
            <a:r>
              <a:rPr lang="en-US" dirty="0" err="1"/>
              <a:t>DinerMenuIterator</a:t>
            </a:r>
            <a:r>
              <a:rPr lang="en-US" dirty="0"/>
              <a:t> Class</a:t>
            </a:r>
            <a:endParaRPr lang="en-SG" dirty="0"/>
          </a:p>
        </p:txBody>
      </p:sp>
      <p:sp>
        <p:nvSpPr>
          <p:cNvPr id="28676" name="Content Placeholder 2">
            <a:extLst>
              <a:ext uri="{FF2B5EF4-FFF2-40B4-BE49-F238E27FC236}">
                <a16:creationId xmlns:a16="http://schemas.microsoft.com/office/drawing/2014/main" id="{3BDD3BF3-9812-4AF6-1EA2-CCFC92CC5530}"/>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DinerMenuIterator</a:t>
            </a:r>
            <a:r>
              <a:rPr lang="en-US" altLang="en-US" sz="2000" dirty="0">
                <a:latin typeface="Courier" pitchFamily="49" charset="0"/>
              </a:rPr>
              <a:t>: Iterator {</a:t>
            </a:r>
          </a:p>
          <a:p>
            <a:pPr marL="0" indent="0">
              <a:buNone/>
            </a:pPr>
            <a:r>
              <a:rPr lang="en-US" altLang="en-US" sz="2000" dirty="0">
                <a:latin typeface="Courier" pitchFamily="49" charset="0"/>
              </a:rPr>
              <a:t>    private List&lt;MenuComponent&gt; </a:t>
            </a:r>
            <a:r>
              <a:rPr lang="en-US" altLang="en-US" sz="2000" dirty="0" err="1">
                <a:latin typeface="Courier" pitchFamily="49" charset="0"/>
              </a:rPr>
              <a:t>myMenu</a:t>
            </a:r>
            <a:r>
              <a:rPr lang="en-US" altLang="en-US" sz="2000" dirty="0">
                <a:latin typeface="Courier" pitchFamily="49" charset="0"/>
              </a:rPr>
              <a:t>;</a:t>
            </a:r>
          </a:p>
          <a:p>
            <a:pPr marL="0" indent="0">
              <a:buNone/>
            </a:pPr>
            <a:r>
              <a:rPr lang="en-US" altLang="en-US" sz="2000" dirty="0">
                <a:latin typeface="Courier" pitchFamily="49" charset="0"/>
              </a:rPr>
              <a:t>    private int position = 0;</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a:t>
            </a:r>
            <a:r>
              <a:rPr lang="en-US" altLang="en-US" sz="2000" dirty="0" err="1">
                <a:latin typeface="Courier" pitchFamily="49" charset="0"/>
              </a:rPr>
              <a:t>DinerMenuIterator</a:t>
            </a:r>
            <a:r>
              <a:rPr lang="en-US" altLang="en-US" sz="2000" dirty="0">
                <a:latin typeface="Courier" pitchFamily="49" charset="0"/>
              </a:rPr>
              <a:t>(List&lt;MenuComponent&gt; menu)</a:t>
            </a:r>
          </a:p>
          <a:p>
            <a:pPr marL="0" indent="0">
              <a:buNone/>
            </a:pPr>
            <a:r>
              <a:rPr lang="en-US" altLang="en-US" sz="2000" dirty="0">
                <a:latin typeface="Courier" pitchFamily="49" charset="0"/>
              </a:rPr>
              <a:t>    { </a:t>
            </a:r>
          </a:p>
          <a:p>
            <a:pPr marL="0" indent="0">
              <a:buNone/>
            </a:pPr>
            <a:r>
              <a:rPr lang="en-US" altLang="en-US" sz="2000" dirty="0">
                <a:latin typeface="Courier" pitchFamily="49" charset="0"/>
              </a:rPr>
              <a:t>        </a:t>
            </a:r>
            <a:r>
              <a:rPr lang="en-US" altLang="en-US" sz="2000" dirty="0" err="1">
                <a:latin typeface="Courier" pitchFamily="49" charset="0"/>
              </a:rPr>
              <a:t>myMenu</a:t>
            </a:r>
            <a:r>
              <a:rPr lang="en-US" altLang="en-US" sz="2000" dirty="0">
                <a:latin typeface="Courier" pitchFamily="49" charset="0"/>
              </a:rPr>
              <a:t> = menu;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bool </a:t>
            </a:r>
            <a:r>
              <a:rPr lang="en-US" altLang="en-US" sz="2000" dirty="0" err="1">
                <a:latin typeface="Courier" pitchFamily="49" charset="0"/>
              </a:rPr>
              <a:t>hasNext</a:t>
            </a:r>
            <a:r>
              <a:rPr lang="en-US" altLang="en-US" sz="2000" dirty="0">
                <a:latin typeface="Courier" pitchFamily="49" charset="0"/>
              </a:rPr>
              <a:t>() { </a:t>
            </a:r>
          </a:p>
          <a:p>
            <a:pPr marL="0" indent="0">
              <a:buNone/>
            </a:pPr>
            <a:r>
              <a:rPr lang="en-US" altLang="en-US" sz="2000" dirty="0">
                <a:latin typeface="Courier" pitchFamily="49" charset="0"/>
              </a:rPr>
              <a:t>        return position &lt; </a:t>
            </a:r>
            <a:r>
              <a:rPr lang="en-US" altLang="en-US" sz="2000" dirty="0" err="1">
                <a:latin typeface="Courier" pitchFamily="49" charset="0"/>
              </a:rPr>
              <a:t>myMenu.Count</a:t>
            </a: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Object next() { return </a:t>
            </a:r>
            <a:r>
              <a:rPr lang="en-US" altLang="en-US" sz="2000" dirty="0" err="1">
                <a:latin typeface="Courier" pitchFamily="49" charset="0"/>
              </a:rPr>
              <a:t>myMenu</a:t>
            </a:r>
            <a:r>
              <a:rPr lang="en-US" altLang="en-US" sz="2000" dirty="0">
                <a:latin typeface="Courier" pitchFamily="49" charset="0"/>
              </a:rPr>
              <a:t>[position++]; }</a:t>
            </a:r>
          </a:p>
          <a:p>
            <a:pPr marL="0" indent="0">
              <a:buNone/>
            </a:pPr>
            <a:r>
              <a:rPr lang="en-US" altLang="en-US" sz="2000" dirty="0">
                <a:latin typeface="Courier" pitchFamily="49" charset="0"/>
              </a:rPr>
              <a:t>}</a:t>
            </a:r>
          </a:p>
        </p:txBody>
      </p:sp>
      <p:sp>
        <p:nvSpPr>
          <p:cNvPr id="7" name="Slide Number Placeholder 3">
            <a:extLst>
              <a:ext uri="{FF2B5EF4-FFF2-40B4-BE49-F238E27FC236}">
                <a16:creationId xmlns:a16="http://schemas.microsoft.com/office/drawing/2014/main" id="{458BDA9A-929E-D3C1-62E0-5FB4E90E2D39}"/>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25</a:t>
            </a:fld>
            <a:endParaRPr lang="en-US" dirty="0"/>
          </a:p>
        </p:txBody>
      </p:sp>
      <p:sp>
        <p:nvSpPr>
          <p:cNvPr id="3" name="Rectangle 2">
            <a:extLst>
              <a:ext uri="{FF2B5EF4-FFF2-40B4-BE49-F238E27FC236}">
                <a16:creationId xmlns:a16="http://schemas.microsoft.com/office/drawing/2014/main" id="{E8D05C2D-DCD9-DDB6-3FE6-FF1EF2D1A5F8}"/>
              </a:ext>
            </a:extLst>
          </p:cNvPr>
          <p:cNvSpPr/>
          <p:nvPr/>
        </p:nvSpPr>
        <p:spPr bwMode="auto">
          <a:xfrm>
            <a:off x="2934100" y="1371600"/>
            <a:ext cx="1942699" cy="2667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3A53494B-0F2B-6DE9-C1CE-B4731F94F137}"/>
              </a:ext>
            </a:extLst>
          </p:cNvPr>
          <p:cNvSpPr/>
          <p:nvPr/>
        </p:nvSpPr>
        <p:spPr bwMode="auto">
          <a:xfrm>
            <a:off x="5562600" y="2421354"/>
            <a:ext cx="1981200" cy="2667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9883A519-45B0-003B-9AD5-546A8EF7CEF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390571923"/>
      </p:ext>
    </p:extLst>
  </p:cSld>
  <p:clrMapOvr>
    <a:masterClrMapping/>
  </p:clrMapOvr>
  <p:transition spd="slow" advTm="1241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3"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09C9B-7C60-9AEC-230E-763DD52977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AE4BF2-2FF9-104C-DCCA-3F41E0A875B6}"/>
              </a:ext>
            </a:extLst>
          </p:cNvPr>
          <p:cNvSpPr>
            <a:spLocks noGrp="1"/>
          </p:cNvSpPr>
          <p:nvPr>
            <p:ph type="title"/>
          </p:nvPr>
        </p:nvSpPr>
        <p:spPr/>
        <p:txBody>
          <a:bodyPr/>
          <a:lstStyle/>
          <a:p>
            <a:pPr>
              <a:defRPr/>
            </a:pPr>
            <a:r>
              <a:rPr lang="en-US" dirty="0"/>
              <a:t>Updated Waitress Class</a:t>
            </a:r>
            <a:endParaRPr lang="en-SG" dirty="0"/>
          </a:p>
        </p:txBody>
      </p:sp>
      <p:sp>
        <p:nvSpPr>
          <p:cNvPr id="28676" name="Content Placeholder 2">
            <a:extLst>
              <a:ext uri="{FF2B5EF4-FFF2-40B4-BE49-F238E27FC236}">
                <a16:creationId xmlns:a16="http://schemas.microsoft.com/office/drawing/2014/main" id="{7AB2BF54-FF3B-7CF8-BF7C-E44BD44AAEF1}"/>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public class Waitress {</a:t>
            </a:r>
          </a:p>
          <a:p>
            <a:pPr marL="0" indent="0">
              <a:buNone/>
            </a:pPr>
            <a:r>
              <a:rPr lang="en-US" altLang="en-US" sz="2000" dirty="0">
                <a:latin typeface="Courier" pitchFamily="49" charset="0"/>
              </a:rPr>
              <a:t>    private MenuComponent </a:t>
            </a:r>
            <a:r>
              <a:rPr lang="en-US" altLang="en-US" sz="2000" dirty="0" err="1">
                <a:latin typeface="Courier" pitchFamily="49" charset="0"/>
              </a:rPr>
              <a:t>all_menus</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Waitress(MenuComponent mc) { </a:t>
            </a:r>
          </a:p>
          <a:p>
            <a:pPr marL="0" indent="0">
              <a:buNone/>
            </a:pPr>
            <a:r>
              <a:rPr lang="en-US" altLang="en-US" sz="2000" dirty="0">
                <a:latin typeface="Courier" pitchFamily="49" charset="0"/>
              </a:rPr>
              <a:t>        </a:t>
            </a:r>
            <a:r>
              <a:rPr lang="en-US" altLang="en-US" sz="2000" dirty="0" err="1">
                <a:latin typeface="Courier" pitchFamily="49" charset="0"/>
              </a:rPr>
              <a:t>all_menus</a:t>
            </a:r>
            <a:r>
              <a:rPr lang="en-US" altLang="en-US" sz="2000" dirty="0">
                <a:latin typeface="Courier" pitchFamily="49" charset="0"/>
              </a:rPr>
              <a:t> = mc;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addMenu</a:t>
            </a:r>
            <a:r>
              <a:rPr lang="en-US" altLang="en-US" sz="2000" dirty="0">
                <a:latin typeface="Courier" pitchFamily="49" charset="0"/>
              </a:rPr>
              <a:t>(MenuComponent mc) { </a:t>
            </a:r>
          </a:p>
          <a:p>
            <a:pPr marL="0" indent="0">
              <a:buNone/>
            </a:pPr>
            <a:r>
              <a:rPr lang="en-US" altLang="en-US" sz="2000" dirty="0">
                <a:latin typeface="Courier" pitchFamily="49" charset="0"/>
              </a:rPr>
              <a:t>        </a:t>
            </a:r>
            <a:r>
              <a:rPr lang="en-US" altLang="en-US" sz="2000" dirty="0" err="1">
                <a:latin typeface="Courier" pitchFamily="49" charset="0"/>
              </a:rPr>
              <a:t>all_menus.Add</a:t>
            </a:r>
            <a:r>
              <a:rPr lang="en-US" altLang="en-US" sz="2000" dirty="0">
                <a:latin typeface="Courier" pitchFamily="49" charset="0"/>
              </a:rPr>
              <a:t>(mc);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a:t>
            </a:r>
          </a:p>
        </p:txBody>
      </p:sp>
      <p:sp>
        <p:nvSpPr>
          <p:cNvPr id="7" name="Slide Number Placeholder 3">
            <a:extLst>
              <a:ext uri="{FF2B5EF4-FFF2-40B4-BE49-F238E27FC236}">
                <a16:creationId xmlns:a16="http://schemas.microsoft.com/office/drawing/2014/main" id="{B549CFD3-86CE-56AE-C21B-82DFA58C7F60}"/>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26</a:t>
            </a:fld>
            <a:endParaRPr lang="en-US" dirty="0"/>
          </a:p>
        </p:txBody>
      </p:sp>
      <p:sp>
        <p:nvSpPr>
          <p:cNvPr id="5" name="Rectangle 4">
            <a:extLst>
              <a:ext uri="{FF2B5EF4-FFF2-40B4-BE49-F238E27FC236}">
                <a16:creationId xmlns:a16="http://schemas.microsoft.com/office/drawing/2014/main" id="{E33FB192-30BA-47A4-E4ED-ADD9570F62FC}"/>
              </a:ext>
            </a:extLst>
          </p:cNvPr>
          <p:cNvSpPr/>
          <p:nvPr/>
        </p:nvSpPr>
        <p:spPr bwMode="auto">
          <a:xfrm>
            <a:off x="2057400" y="1295399"/>
            <a:ext cx="2133600" cy="31432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394C70FE-4CF1-DC36-4F3F-C52909E3EACC}"/>
              </a:ext>
            </a:extLst>
          </p:cNvPr>
          <p:cNvSpPr/>
          <p:nvPr/>
        </p:nvSpPr>
        <p:spPr bwMode="auto">
          <a:xfrm>
            <a:off x="3886200" y="3489159"/>
            <a:ext cx="2133600" cy="31432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3" name="Rectangle 2">
            <a:extLst>
              <a:ext uri="{FF2B5EF4-FFF2-40B4-BE49-F238E27FC236}">
                <a16:creationId xmlns:a16="http://schemas.microsoft.com/office/drawing/2014/main" id="{E6CACCAE-103D-6860-BCBC-A5A1AFC229B2}"/>
              </a:ext>
            </a:extLst>
          </p:cNvPr>
          <p:cNvSpPr/>
          <p:nvPr/>
        </p:nvSpPr>
        <p:spPr bwMode="auto">
          <a:xfrm>
            <a:off x="3352800" y="2044617"/>
            <a:ext cx="2438400" cy="31432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0" name="Audio 9">
            <a:hlinkClick r:id="" action="ppaction://media"/>
            <a:extLst>
              <a:ext uri="{FF2B5EF4-FFF2-40B4-BE49-F238E27FC236}">
                <a16:creationId xmlns:a16="http://schemas.microsoft.com/office/drawing/2014/main" id="{D668F6D0-F603-CDDE-1121-4BF4EE68AC8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170096791"/>
      </p:ext>
    </p:extLst>
  </p:cSld>
  <p:clrMapOvr>
    <a:masterClrMapping/>
  </p:clrMapOvr>
  <p:transition spd="slow" advTm="4184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bldLst>
      <p:bldP spid="5" grpId="0" animBg="1"/>
      <p:bldP spid="6"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2C4C7-6F06-C457-D46A-7B429A3CD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2A139-E861-F087-05EE-F3A608E9956B}"/>
              </a:ext>
            </a:extLst>
          </p:cNvPr>
          <p:cNvSpPr>
            <a:spLocks noGrp="1"/>
          </p:cNvSpPr>
          <p:nvPr>
            <p:ph type="title"/>
          </p:nvPr>
        </p:nvSpPr>
        <p:spPr/>
        <p:txBody>
          <a:bodyPr/>
          <a:lstStyle/>
          <a:p>
            <a:pPr>
              <a:defRPr/>
            </a:pPr>
            <a:r>
              <a:rPr lang="en-US" dirty="0"/>
              <a:t>Waitress Class</a:t>
            </a:r>
            <a:endParaRPr lang="en-SG" dirty="0"/>
          </a:p>
        </p:txBody>
      </p:sp>
      <p:sp>
        <p:nvSpPr>
          <p:cNvPr id="28676" name="Content Placeholder 2">
            <a:extLst>
              <a:ext uri="{FF2B5EF4-FFF2-40B4-BE49-F238E27FC236}">
                <a16:creationId xmlns:a16="http://schemas.microsoft.com/office/drawing/2014/main" id="{6D39B74A-93BC-5D8D-B036-2402DBAB55EC}"/>
              </a:ext>
            </a:extLst>
          </p:cNvPr>
          <p:cNvSpPr>
            <a:spLocks noGrp="1"/>
          </p:cNvSpPr>
          <p:nvPr>
            <p:ph idx="1"/>
          </p:nvPr>
        </p:nvSpPr>
        <p:spPr>
          <a:xfrm>
            <a:off x="228600" y="762000"/>
            <a:ext cx="8686800" cy="5029200"/>
          </a:xfrm>
        </p:spPr>
        <p:txBody>
          <a:bodyPr/>
          <a:lstStyle/>
          <a:p>
            <a:pPr marL="0" indent="0">
              <a:buNone/>
            </a:pPr>
            <a:r>
              <a:rPr lang="en-US" altLang="en-US" sz="2000" dirty="0">
                <a:latin typeface="Courier" pitchFamily="49" charset="0"/>
              </a:rPr>
              <a:t>    // Print all submenus</a:t>
            </a:r>
          </a:p>
          <a:p>
            <a:pPr marL="0" indent="0">
              <a:buNone/>
            </a:pPr>
            <a:r>
              <a:rPr lang="en-US" altLang="en-US" sz="2000" dirty="0">
                <a:latin typeface="Courier" pitchFamily="49" charset="0"/>
              </a:rPr>
              <a:t>    public void </a:t>
            </a:r>
            <a:r>
              <a:rPr lang="en-US" altLang="en-US" sz="2000" dirty="0" err="1">
                <a:latin typeface="Courier" pitchFamily="49" charset="0"/>
              </a:rPr>
              <a:t>printMenu</a:t>
            </a:r>
            <a:r>
              <a:rPr lang="en-US" altLang="en-US" sz="2000" dirty="0">
                <a:latin typeface="Courier" pitchFamily="49" charset="0"/>
              </a:rPr>
              <a:t>() {</a:t>
            </a:r>
          </a:p>
          <a:p>
            <a:pPr marL="0" indent="0">
              <a:buNone/>
            </a:pPr>
            <a:r>
              <a:rPr lang="en-US" altLang="en-US" sz="2000" dirty="0">
                <a:latin typeface="Courier" pitchFamily="49" charset="0"/>
              </a:rPr>
              <a:t>        foreach (DinerMenu menu in </a:t>
            </a:r>
            <a:r>
              <a:rPr lang="en-US" altLang="en-US" sz="2000" dirty="0" err="1">
                <a:latin typeface="Courier" pitchFamily="49" charset="0"/>
              </a:rPr>
              <a:t>all_menus</a:t>
            </a:r>
            <a:r>
              <a:rPr lang="en-US" altLang="en-US" sz="2000" dirty="0">
                <a:latin typeface="Courier" pitchFamily="49" charset="0"/>
              </a:rPr>
              <a:t>) {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err="1">
                <a:latin typeface="Courier" pitchFamily="49" charset="0"/>
              </a:rPr>
              <a:t>menu.Name.ToUpper</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printMenu</a:t>
            </a:r>
            <a:r>
              <a:rPr lang="en-US" altLang="en-US" sz="2000" dirty="0">
                <a:latin typeface="Courier" pitchFamily="49" charset="0"/>
              </a:rPr>
              <a:t>(</a:t>
            </a:r>
            <a:r>
              <a:rPr lang="en-US" altLang="en-US" sz="2000" dirty="0" err="1">
                <a:latin typeface="Courier" pitchFamily="49" charset="0"/>
              </a:rPr>
              <a:t>menu.createIterator</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all_menus.print</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 Print one submenu</a:t>
            </a:r>
          </a:p>
          <a:p>
            <a:pPr marL="0" indent="0">
              <a:buNone/>
            </a:pPr>
            <a:r>
              <a:rPr lang="en-US" altLang="en-US" sz="2000" dirty="0">
                <a:latin typeface="Courier" pitchFamily="49" charset="0"/>
              </a:rPr>
              <a:t>    void </a:t>
            </a:r>
            <a:r>
              <a:rPr lang="en-US" altLang="en-US" sz="2000" dirty="0" err="1">
                <a:latin typeface="Courier" pitchFamily="49" charset="0"/>
              </a:rPr>
              <a:t>printMenu</a:t>
            </a:r>
            <a:r>
              <a:rPr lang="en-US" altLang="en-US" sz="2000" dirty="0">
                <a:latin typeface="Courier" pitchFamily="49" charset="0"/>
              </a:rPr>
              <a:t>(Iterator </a:t>
            </a:r>
            <a:r>
              <a:rPr lang="en-US" altLang="en-US" sz="2000" dirty="0" err="1">
                <a:latin typeface="Courier" pitchFamily="49" charset="0"/>
              </a:rPr>
              <a:t>iter</a:t>
            </a:r>
            <a:r>
              <a:rPr lang="en-US" altLang="en-US" sz="2000" dirty="0">
                <a:latin typeface="Courier" pitchFamily="49" charset="0"/>
              </a:rPr>
              <a:t>) {</a:t>
            </a:r>
          </a:p>
          <a:p>
            <a:pPr marL="0" indent="0">
              <a:buNone/>
            </a:pPr>
            <a:r>
              <a:rPr lang="en-US" altLang="en-US" sz="2000" dirty="0">
                <a:latin typeface="Courier" pitchFamily="49" charset="0"/>
              </a:rPr>
              <a:t>        while (</a:t>
            </a:r>
            <a:r>
              <a:rPr lang="en-US" altLang="en-US" sz="2000" dirty="0" err="1">
                <a:latin typeface="Courier" pitchFamily="49" charset="0"/>
              </a:rPr>
              <a:t>iter.hasNext</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MenuItem</a:t>
            </a:r>
            <a:r>
              <a:rPr lang="en-US" altLang="en-US" sz="2000" dirty="0">
                <a:latin typeface="Courier" pitchFamily="49" charset="0"/>
              </a:rPr>
              <a:t> item = (</a:t>
            </a:r>
            <a:r>
              <a:rPr lang="en-US" altLang="en-US" sz="2000" dirty="0" err="1">
                <a:latin typeface="Courier" pitchFamily="49" charset="0"/>
              </a:rPr>
              <a:t>MenuItem</a:t>
            </a:r>
            <a:r>
              <a:rPr lang="en-US" altLang="en-US" sz="2000" dirty="0">
                <a:latin typeface="Courier" pitchFamily="49" charset="0"/>
              </a:rPr>
              <a:t>) </a:t>
            </a:r>
            <a:r>
              <a:rPr lang="en-US" altLang="en-US" sz="2000" dirty="0" err="1">
                <a:latin typeface="Courier" pitchFamily="49" charset="0"/>
              </a:rPr>
              <a:t>iter.next</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item.print</a:t>
            </a:r>
            <a:r>
              <a:rPr lang="en-US" altLang="en-US" sz="2000" dirty="0">
                <a:latin typeface="Courier" pitchFamily="49" charset="0"/>
              </a:rPr>
              <a:t>();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7" name="Slide Number Placeholder 3">
            <a:extLst>
              <a:ext uri="{FF2B5EF4-FFF2-40B4-BE49-F238E27FC236}">
                <a16:creationId xmlns:a16="http://schemas.microsoft.com/office/drawing/2014/main" id="{4E519F93-02E1-914B-BA4A-FBB3B9733E3E}"/>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27</a:t>
            </a:fld>
            <a:endParaRPr lang="en-US" dirty="0"/>
          </a:p>
        </p:txBody>
      </p:sp>
      <p:sp>
        <p:nvSpPr>
          <p:cNvPr id="5" name="Rectangle 4">
            <a:extLst>
              <a:ext uri="{FF2B5EF4-FFF2-40B4-BE49-F238E27FC236}">
                <a16:creationId xmlns:a16="http://schemas.microsoft.com/office/drawing/2014/main" id="{249F0FF3-C6A7-6BA5-836F-ADACD9F544DC}"/>
              </a:ext>
            </a:extLst>
          </p:cNvPr>
          <p:cNvSpPr/>
          <p:nvPr/>
        </p:nvSpPr>
        <p:spPr bwMode="auto">
          <a:xfrm>
            <a:off x="1524000" y="1547812"/>
            <a:ext cx="6553200" cy="1423988"/>
          </a:xfrm>
          <a:prstGeom prst="rect">
            <a:avLst/>
          </a:prstGeom>
          <a:pattFill prst="wdUpDiag">
            <a:fgClr>
              <a:schemeClr val="accent1"/>
            </a:fgClr>
            <a:bgClr>
              <a:schemeClr val="bg1"/>
            </a:bgClr>
          </a:patt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EC37DBBA-EFA9-168B-97B7-F6E8AFD09925}"/>
              </a:ext>
            </a:extLst>
          </p:cNvPr>
          <p:cNvSpPr/>
          <p:nvPr/>
        </p:nvSpPr>
        <p:spPr bwMode="auto">
          <a:xfrm>
            <a:off x="914400" y="3731418"/>
            <a:ext cx="7315200" cy="2135982"/>
          </a:xfrm>
          <a:prstGeom prst="rect">
            <a:avLst/>
          </a:prstGeom>
          <a:pattFill prst="wdUpDiag">
            <a:fgClr>
              <a:schemeClr val="accent1"/>
            </a:fgClr>
            <a:bgClr>
              <a:schemeClr val="bg1"/>
            </a:bgClr>
          </a:patt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54678D20-4BF9-DFB3-3FF4-27165E9F0FB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869761507"/>
      </p:ext>
    </p:extLst>
  </p:cSld>
  <p:clrMapOvr>
    <a:masterClrMapping/>
  </p:clrMapOvr>
  <p:transition spd="slow" advTm="3503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676">
                                            <p:txEl>
                                              <p:pRg st="6" end="6"/>
                                            </p:txEl>
                                          </p:spTgt>
                                        </p:tgtEl>
                                        <p:attrNameLst>
                                          <p:attrName>style.visibility</p:attrName>
                                        </p:attrNameLst>
                                      </p:cBhvr>
                                      <p:to>
                                        <p:strVal val="visible"/>
                                      </p:to>
                                    </p:set>
                                    <p:animEffect transition="in" filter="fade">
                                      <p:cBhvr>
                                        <p:cTn id="21" dur="500"/>
                                        <p:tgtEl>
                                          <p:spTgt spid="286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52A78-DA7A-D9C2-E671-73D6CD6CE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84C48-FDB4-7A7B-ECAD-2D5E207EC1B7}"/>
              </a:ext>
            </a:extLst>
          </p:cNvPr>
          <p:cNvSpPr>
            <a:spLocks noGrp="1"/>
          </p:cNvSpPr>
          <p:nvPr>
            <p:ph type="title"/>
          </p:nvPr>
        </p:nvSpPr>
        <p:spPr/>
        <p:txBody>
          <a:bodyPr/>
          <a:lstStyle/>
          <a:p>
            <a:pPr>
              <a:defRPr/>
            </a:pPr>
            <a:r>
              <a:rPr lang="en-US" dirty="0"/>
              <a:t>Let’s Test It</a:t>
            </a:r>
            <a:endParaRPr lang="en-SG" dirty="0"/>
          </a:p>
        </p:txBody>
      </p:sp>
      <p:sp>
        <p:nvSpPr>
          <p:cNvPr id="31748" name="Content Placeholder 2">
            <a:extLst>
              <a:ext uri="{FF2B5EF4-FFF2-40B4-BE49-F238E27FC236}">
                <a16:creationId xmlns:a16="http://schemas.microsoft.com/office/drawing/2014/main" id="{BCE24A07-9364-C29B-3902-22EE9334FC73}"/>
              </a:ext>
            </a:extLst>
          </p:cNvPr>
          <p:cNvSpPr>
            <a:spLocks noGrp="1"/>
          </p:cNvSpPr>
          <p:nvPr>
            <p:ph idx="1"/>
          </p:nvPr>
        </p:nvSpPr>
        <p:spPr>
          <a:xfrm>
            <a:off x="304800" y="838200"/>
            <a:ext cx="8534400" cy="5029200"/>
          </a:xfrm>
        </p:spPr>
        <p:txBody>
          <a:bodyPr/>
          <a:lstStyle/>
          <a:p>
            <a:pPr marL="0" indent="0">
              <a:buNone/>
            </a:pPr>
            <a:r>
              <a:rPr lang="en-US" altLang="en-US" sz="2000" dirty="0">
                <a:latin typeface="Courier" pitchFamily="49" charset="0"/>
              </a:rPr>
              <a:t>MenuComponent </a:t>
            </a:r>
            <a:r>
              <a:rPr lang="en-US" altLang="en-US" sz="2000" dirty="0" err="1">
                <a:latin typeface="Courier" pitchFamily="49" charset="0"/>
              </a:rPr>
              <a:t>breakfastMenu</a:t>
            </a:r>
            <a:r>
              <a:rPr lang="en-US" altLang="en-US" sz="2000" dirty="0">
                <a:latin typeface="Courier" pitchFamily="49" charset="0"/>
              </a:rPr>
              <a:t> = new </a:t>
            </a:r>
          </a:p>
          <a:p>
            <a:pPr marL="0" indent="0">
              <a:buNone/>
            </a:pPr>
            <a:r>
              <a:rPr lang="en-US" altLang="en-US" sz="2000" dirty="0">
                <a:latin typeface="Courier" pitchFamily="49" charset="0"/>
              </a:rPr>
              <a:t>                              DinerMenu("Breakfast");</a:t>
            </a:r>
          </a:p>
          <a:p>
            <a:pPr marL="0" indent="0">
              <a:buNone/>
            </a:pPr>
            <a:r>
              <a:rPr lang="en-US" altLang="en-US" sz="2000" dirty="0" err="1">
                <a:latin typeface="Courier" pitchFamily="49" charset="0"/>
              </a:rPr>
              <a:t>breakfastMenu.add</a:t>
            </a:r>
            <a:r>
              <a:rPr lang="en-US" altLang="en-US" sz="2000" dirty="0">
                <a:latin typeface="Courier" pitchFamily="49" charset="0"/>
              </a:rPr>
              <a:t>(new </a:t>
            </a:r>
            <a:r>
              <a:rPr lang="en-US" altLang="en-US" sz="2000" dirty="0" err="1">
                <a:latin typeface="Courier" pitchFamily="49" charset="0"/>
              </a:rPr>
              <a:t>MenuItem</a:t>
            </a:r>
            <a:r>
              <a:rPr lang="en-US" altLang="en-US" sz="2000" dirty="0">
                <a:latin typeface="Courier" pitchFamily="49" charset="0"/>
              </a:rPr>
              <a:t>("Blueberry Pancakes", "Pancakes made with fresh blueberries and maple syrup", true, 3.99));</a:t>
            </a:r>
          </a:p>
          <a:p>
            <a:pPr marL="0" indent="0">
              <a:buNone/>
            </a:pPr>
            <a:r>
              <a:rPr lang="en-US" altLang="en-US" sz="2000" dirty="0" err="1">
                <a:latin typeface="Courier" pitchFamily="49" charset="0"/>
              </a:rPr>
              <a:t>breakfastMenu.add</a:t>
            </a:r>
            <a:r>
              <a:rPr lang="en-US" altLang="en-US" sz="2000" dirty="0">
                <a:latin typeface="Courier" pitchFamily="49" charset="0"/>
              </a:rPr>
              <a:t>(new </a:t>
            </a:r>
            <a:r>
              <a:rPr lang="en-US" altLang="en-US" sz="2000" dirty="0" err="1">
                <a:latin typeface="Courier" pitchFamily="49" charset="0"/>
              </a:rPr>
              <a:t>MenuItem</a:t>
            </a:r>
            <a:r>
              <a:rPr lang="en-US" altLang="en-US" sz="2000" dirty="0">
                <a:latin typeface="Courier" pitchFamily="49" charset="0"/>
              </a:rPr>
              <a:t>("BLT", "Classic bacon, lettuce and tomato sandwich on whole wheat toast", false, 3.49));</a:t>
            </a:r>
          </a:p>
        </p:txBody>
      </p:sp>
      <p:pic>
        <p:nvPicPr>
          <p:cNvPr id="7" name="Audio 6">
            <a:hlinkClick r:id="" action="ppaction://media"/>
            <a:extLst>
              <a:ext uri="{FF2B5EF4-FFF2-40B4-BE49-F238E27FC236}">
                <a16:creationId xmlns:a16="http://schemas.microsoft.com/office/drawing/2014/main" id="{EF6B99EB-ACC8-F082-9BEB-DFFE295A970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8" name="Rectangle 7">
            <a:extLst>
              <a:ext uri="{FF2B5EF4-FFF2-40B4-BE49-F238E27FC236}">
                <a16:creationId xmlns:a16="http://schemas.microsoft.com/office/drawing/2014/main" id="{2D86C49A-BEE5-DC41-05A6-5034179C2560}"/>
              </a:ext>
            </a:extLst>
          </p:cNvPr>
          <p:cNvSpPr/>
          <p:nvPr/>
        </p:nvSpPr>
        <p:spPr bwMode="auto">
          <a:xfrm>
            <a:off x="154004" y="838200"/>
            <a:ext cx="8304196" cy="685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4" name="Slide Number Placeholder 3">
            <a:extLst>
              <a:ext uri="{FF2B5EF4-FFF2-40B4-BE49-F238E27FC236}">
                <a16:creationId xmlns:a16="http://schemas.microsoft.com/office/drawing/2014/main" id="{A7DEBA29-4A8E-AE7C-D23D-A95CEC833868}"/>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28</a:t>
            </a:fld>
            <a:endParaRPr lang="en-US" dirty="0"/>
          </a:p>
        </p:txBody>
      </p:sp>
    </p:spTree>
    <p:custDataLst>
      <p:tags r:id="rId1"/>
    </p:custDataLst>
    <p:extLst>
      <p:ext uri="{BB962C8B-B14F-4D97-AF65-F5344CB8AC3E}">
        <p14:creationId xmlns:p14="http://schemas.microsoft.com/office/powerpoint/2010/main" val="3868648790"/>
      </p:ext>
    </p:extLst>
  </p:cSld>
  <p:clrMapOvr>
    <a:masterClrMapping/>
  </p:clrMapOvr>
  <p:transition spd="slow" advTm="1605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5A1BE-8DB3-EF26-E10F-0D083E894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D98FF-53F1-0222-C086-C84007F1396F}"/>
              </a:ext>
            </a:extLst>
          </p:cNvPr>
          <p:cNvSpPr>
            <a:spLocks noGrp="1"/>
          </p:cNvSpPr>
          <p:nvPr>
            <p:ph type="title"/>
          </p:nvPr>
        </p:nvSpPr>
        <p:spPr/>
        <p:txBody>
          <a:bodyPr/>
          <a:lstStyle/>
          <a:p>
            <a:pPr>
              <a:defRPr/>
            </a:pPr>
            <a:r>
              <a:rPr lang="en-US" dirty="0"/>
              <a:t>Let’s Test It</a:t>
            </a:r>
            <a:endParaRPr lang="en-SG" dirty="0"/>
          </a:p>
        </p:txBody>
      </p:sp>
      <p:sp>
        <p:nvSpPr>
          <p:cNvPr id="31748" name="Content Placeholder 2">
            <a:extLst>
              <a:ext uri="{FF2B5EF4-FFF2-40B4-BE49-F238E27FC236}">
                <a16:creationId xmlns:a16="http://schemas.microsoft.com/office/drawing/2014/main" id="{0A1A50A3-D78E-910C-E2CC-F202F343CEE1}"/>
              </a:ext>
            </a:extLst>
          </p:cNvPr>
          <p:cNvSpPr>
            <a:spLocks noGrp="1"/>
          </p:cNvSpPr>
          <p:nvPr>
            <p:ph idx="1"/>
          </p:nvPr>
        </p:nvSpPr>
        <p:spPr>
          <a:xfrm>
            <a:off x="457200" y="838200"/>
            <a:ext cx="8382000" cy="5029200"/>
          </a:xfrm>
        </p:spPr>
        <p:txBody>
          <a:bodyPr/>
          <a:lstStyle/>
          <a:p>
            <a:pPr marL="0" indent="0">
              <a:buNone/>
            </a:pPr>
            <a:r>
              <a:rPr lang="en-US" altLang="en-US" sz="2000" dirty="0">
                <a:latin typeface="Courier" pitchFamily="49" charset="0"/>
              </a:rPr>
              <a:t>MenuComponent </a:t>
            </a:r>
            <a:r>
              <a:rPr lang="en-US" altLang="en-US" sz="2000" dirty="0" err="1">
                <a:latin typeface="Courier" pitchFamily="49" charset="0"/>
              </a:rPr>
              <a:t>mainsMenu</a:t>
            </a:r>
            <a:r>
              <a:rPr lang="en-US" altLang="en-US" sz="2000" dirty="0">
                <a:latin typeface="Courier" pitchFamily="49" charset="0"/>
              </a:rPr>
              <a:t> = new DinerMenu("Mains");</a:t>
            </a:r>
          </a:p>
          <a:p>
            <a:pPr marL="0" indent="0">
              <a:buNone/>
            </a:pPr>
            <a:r>
              <a:rPr lang="en-US" altLang="en-US" sz="2000" dirty="0" err="1">
                <a:latin typeface="Courier" pitchFamily="49" charset="0"/>
              </a:rPr>
              <a:t>mainsMenu.add</a:t>
            </a:r>
            <a:r>
              <a:rPr lang="en-US" altLang="en-US" sz="2000" dirty="0">
                <a:latin typeface="Courier" pitchFamily="49" charset="0"/>
              </a:rPr>
              <a:t>(new </a:t>
            </a:r>
            <a:r>
              <a:rPr lang="en-US" altLang="en-US" sz="2000" dirty="0" err="1">
                <a:latin typeface="Courier" pitchFamily="49" charset="0"/>
              </a:rPr>
              <a:t>MenuItem</a:t>
            </a:r>
            <a:r>
              <a:rPr lang="en-US" altLang="en-US" sz="2000" dirty="0">
                <a:latin typeface="Courier" pitchFamily="49" charset="0"/>
              </a:rPr>
              <a:t>("Veggie Spaghetti", "Spaghetti with mushrooms, spinach and tomatoes", true, 5.99));</a:t>
            </a:r>
          </a:p>
          <a:p>
            <a:pPr marL="0" indent="0">
              <a:buNone/>
            </a:pPr>
            <a:r>
              <a:rPr lang="en-US" altLang="en-US" sz="2000" dirty="0">
                <a:latin typeface="Courier" pitchFamily="49" charset="0"/>
              </a:rPr>
              <a:t>MenuComponent </a:t>
            </a:r>
            <a:r>
              <a:rPr lang="en-US" altLang="en-US" sz="2000" dirty="0" err="1">
                <a:latin typeface="Courier" pitchFamily="49" charset="0"/>
              </a:rPr>
              <a:t>chickenMenu</a:t>
            </a:r>
            <a:r>
              <a:rPr lang="en-US" altLang="en-US" sz="2000" dirty="0">
                <a:latin typeface="Courier" pitchFamily="49" charset="0"/>
              </a:rPr>
              <a:t> = new DinerMenu("Chicken");</a:t>
            </a:r>
          </a:p>
          <a:p>
            <a:pPr marL="0" indent="0">
              <a:buNone/>
            </a:pPr>
            <a:r>
              <a:rPr lang="en-US" altLang="en-US" sz="2000" dirty="0" err="1">
                <a:latin typeface="Courier" pitchFamily="49" charset="0"/>
              </a:rPr>
              <a:t>chickenMenu.add</a:t>
            </a:r>
            <a:r>
              <a:rPr lang="en-US" altLang="en-US" sz="2000" dirty="0">
                <a:latin typeface="Courier" pitchFamily="49" charset="0"/>
              </a:rPr>
              <a:t>(new </a:t>
            </a:r>
            <a:r>
              <a:rPr lang="en-US" altLang="en-US" sz="2000" dirty="0" err="1">
                <a:latin typeface="Courier" pitchFamily="49" charset="0"/>
              </a:rPr>
              <a:t>MenuItem</a:t>
            </a:r>
            <a:r>
              <a:rPr lang="en-US" altLang="en-US" sz="2000" dirty="0">
                <a:latin typeface="Courier" pitchFamily="49" charset="0"/>
              </a:rPr>
              <a:t>("Crispy Fried Chicken", "Kampung chicken deep-fried to perfection in beer batter", false, 8.99));</a:t>
            </a:r>
          </a:p>
          <a:p>
            <a:pPr marL="0" indent="0">
              <a:buNone/>
            </a:pPr>
            <a:r>
              <a:rPr lang="en-US" altLang="en-US" sz="2000" dirty="0" err="1">
                <a:latin typeface="Courier" pitchFamily="49" charset="0"/>
              </a:rPr>
              <a:t>chickenMenu.add</a:t>
            </a:r>
            <a:r>
              <a:rPr lang="en-US" altLang="en-US" sz="2000" dirty="0">
                <a:latin typeface="Courier" pitchFamily="49" charset="0"/>
              </a:rPr>
              <a:t>(new </a:t>
            </a:r>
            <a:r>
              <a:rPr lang="en-US" altLang="en-US" sz="2000" dirty="0" err="1">
                <a:latin typeface="Courier" pitchFamily="49" charset="0"/>
              </a:rPr>
              <a:t>MenuItem</a:t>
            </a:r>
            <a:r>
              <a:rPr lang="en-US" altLang="en-US" sz="2000" dirty="0">
                <a:latin typeface="Courier" pitchFamily="49" charset="0"/>
              </a:rPr>
              <a:t>("Roast Chicken", </a:t>
            </a:r>
          </a:p>
          <a:p>
            <a:pPr marL="0" indent="0">
              <a:buNone/>
            </a:pPr>
            <a:r>
              <a:rPr lang="en-US" altLang="en-US" sz="2000" dirty="0">
                <a:latin typeface="Courier" pitchFamily="49" charset="0"/>
              </a:rPr>
              <a:t>"Slow-roasted rotisserie chicken with honey glaze", false, 10.49));</a:t>
            </a:r>
          </a:p>
          <a:p>
            <a:pPr marL="0" indent="0">
              <a:buNone/>
            </a:pPr>
            <a:r>
              <a:rPr lang="en-US" altLang="en-US" sz="2000" dirty="0" err="1">
                <a:latin typeface="Courier" pitchFamily="49" charset="0"/>
              </a:rPr>
              <a:t>mainsMenu.add</a:t>
            </a:r>
            <a:r>
              <a:rPr lang="en-US" altLang="en-US" sz="2000" dirty="0">
                <a:latin typeface="Courier" pitchFamily="49" charset="0"/>
              </a:rPr>
              <a:t>(</a:t>
            </a:r>
            <a:r>
              <a:rPr lang="en-US" altLang="en-US" sz="2000" dirty="0" err="1">
                <a:latin typeface="Courier" pitchFamily="49" charset="0"/>
              </a:rPr>
              <a:t>chickenMenu</a:t>
            </a:r>
            <a:r>
              <a:rPr lang="en-US" altLang="en-US" sz="2000" dirty="0">
                <a:latin typeface="Courier" pitchFamily="49" charset="0"/>
              </a:rPr>
              <a:t>);</a:t>
            </a:r>
          </a:p>
          <a:p>
            <a:pPr marL="0" indent="0">
              <a:buNone/>
            </a:pPr>
            <a:endParaRPr lang="en-US" altLang="en-US" sz="2000" dirty="0">
              <a:latin typeface="Courier" pitchFamily="49" charset="0"/>
            </a:endParaRPr>
          </a:p>
        </p:txBody>
      </p:sp>
      <p:pic>
        <p:nvPicPr>
          <p:cNvPr id="15" name="Audio 14">
            <a:hlinkClick r:id="" action="ppaction://media"/>
            <a:extLst>
              <a:ext uri="{FF2B5EF4-FFF2-40B4-BE49-F238E27FC236}">
                <a16:creationId xmlns:a16="http://schemas.microsoft.com/office/drawing/2014/main" id="{944AEBDD-84FA-DC6E-D6A9-4CD06791C8F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8" name="Rectangle 7">
            <a:extLst>
              <a:ext uri="{FF2B5EF4-FFF2-40B4-BE49-F238E27FC236}">
                <a16:creationId xmlns:a16="http://schemas.microsoft.com/office/drawing/2014/main" id="{55A9AAFB-EA20-6823-596C-12734954BFF3}"/>
              </a:ext>
            </a:extLst>
          </p:cNvPr>
          <p:cNvSpPr/>
          <p:nvPr/>
        </p:nvSpPr>
        <p:spPr bwMode="auto">
          <a:xfrm>
            <a:off x="533400" y="914400"/>
            <a:ext cx="73914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A8605765-D01B-CA99-BEBA-1ACC60F43634}"/>
              </a:ext>
            </a:extLst>
          </p:cNvPr>
          <p:cNvSpPr/>
          <p:nvPr/>
        </p:nvSpPr>
        <p:spPr bwMode="auto">
          <a:xfrm>
            <a:off x="457200" y="2286000"/>
            <a:ext cx="81534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BC78DC70-24DB-BBDE-F2C7-61B22B87FA6D}"/>
              </a:ext>
            </a:extLst>
          </p:cNvPr>
          <p:cNvSpPr/>
          <p:nvPr/>
        </p:nvSpPr>
        <p:spPr bwMode="auto">
          <a:xfrm>
            <a:off x="457200" y="4591250"/>
            <a:ext cx="4191000" cy="29870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5" name="Slide Number Placeholder 3">
            <a:extLst>
              <a:ext uri="{FF2B5EF4-FFF2-40B4-BE49-F238E27FC236}">
                <a16:creationId xmlns:a16="http://schemas.microsoft.com/office/drawing/2014/main" id="{9E18070E-53E5-F0A6-3D84-85BF29FD3476}"/>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29</a:t>
            </a:fld>
            <a:endParaRPr lang="en-US" dirty="0"/>
          </a:p>
        </p:txBody>
      </p:sp>
    </p:spTree>
    <p:custDataLst>
      <p:tags r:id="rId1"/>
    </p:custDataLst>
    <p:extLst>
      <p:ext uri="{BB962C8B-B14F-4D97-AF65-F5344CB8AC3E}">
        <p14:creationId xmlns:p14="http://schemas.microsoft.com/office/powerpoint/2010/main" val="2207049254"/>
      </p:ext>
    </p:extLst>
  </p:cSld>
  <p:clrMapOvr>
    <a:masterClrMapping/>
  </p:clrMapOvr>
  <p:transition spd="slow" advTm="2800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5"/>
                </p:tgtEl>
              </p:cMediaNode>
            </p:audio>
          </p:childTnLst>
        </p:cTn>
      </p:par>
    </p:tnLst>
    <p:bldLst>
      <p:bldP spid="8" grpId="0" animBg="1"/>
      <p:bldP spid="10"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8892A-A240-F47E-A604-2B4F161DD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82B3C0-15A0-9648-9B1B-F9B0B6015FC3}"/>
              </a:ext>
            </a:extLst>
          </p:cNvPr>
          <p:cNvSpPr>
            <a:spLocks noGrp="1"/>
          </p:cNvSpPr>
          <p:nvPr>
            <p:ph type="title"/>
          </p:nvPr>
        </p:nvSpPr>
        <p:spPr/>
        <p:txBody>
          <a:bodyPr/>
          <a:lstStyle/>
          <a:p>
            <a:pPr>
              <a:defRPr/>
            </a:pPr>
            <a:r>
              <a:rPr lang="en-US" dirty="0" err="1"/>
              <a:t>MenuItem</a:t>
            </a:r>
            <a:r>
              <a:rPr lang="en-US" dirty="0"/>
              <a:t> Class</a:t>
            </a:r>
            <a:endParaRPr lang="en-SG" dirty="0"/>
          </a:p>
        </p:txBody>
      </p:sp>
      <p:sp>
        <p:nvSpPr>
          <p:cNvPr id="28676" name="Content Placeholder 2">
            <a:extLst>
              <a:ext uri="{FF2B5EF4-FFF2-40B4-BE49-F238E27FC236}">
                <a16:creationId xmlns:a16="http://schemas.microsoft.com/office/drawing/2014/main" id="{BDC4AA05-65F8-C9CA-391C-70D9FBC52C4E}"/>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private class </a:t>
            </a:r>
            <a:r>
              <a:rPr lang="en-US" altLang="en-US" sz="2000" dirty="0" err="1">
                <a:latin typeface="Courier" pitchFamily="49" charset="0"/>
              </a:rPr>
              <a:t>MenuItem</a:t>
            </a:r>
            <a:r>
              <a:rPr lang="en-US" altLang="en-US" sz="2000" dirty="0">
                <a:latin typeface="Courier" pitchFamily="49" charset="0"/>
              </a:rPr>
              <a:t> {</a:t>
            </a:r>
          </a:p>
          <a:p>
            <a:pPr marL="0" indent="0">
              <a:buNone/>
            </a:pPr>
            <a:r>
              <a:rPr lang="en-US" altLang="en-US" sz="2000" dirty="0">
                <a:latin typeface="Courier" pitchFamily="49" charset="0"/>
              </a:rPr>
              <a:t>    private string name;</a:t>
            </a:r>
          </a:p>
          <a:p>
            <a:pPr marL="0" indent="0">
              <a:buNone/>
            </a:pPr>
            <a:r>
              <a:rPr lang="en-US" altLang="en-US" sz="2000" dirty="0">
                <a:latin typeface="Courier" pitchFamily="49" charset="0"/>
              </a:rPr>
              <a:t>    private string description;</a:t>
            </a:r>
          </a:p>
          <a:p>
            <a:pPr marL="0" indent="0">
              <a:buNone/>
            </a:pPr>
            <a:r>
              <a:rPr lang="en-US" altLang="en-US" sz="2000" dirty="0">
                <a:latin typeface="Courier" pitchFamily="49" charset="0"/>
              </a:rPr>
              <a:t>    private bool vegetarian;</a:t>
            </a:r>
          </a:p>
          <a:p>
            <a:pPr marL="0" indent="0">
              <a:buNone/>
            </a:pPr>
            <a:r>
              <a:rPr lang="en-US" altLang="en-US" sz="2000" dirty="0">
                <a:latin typeface="Courier" pitchFamily="49" charset="0"/>
              </a:rPr>
              <a:t>    private double price;</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string Name { get { return name; } }</a:t>
            </a:r>
          </a:p>
          <a:p>
            <a:pPr marL="0" indent="0">
              <a:buNone/>
            </a:pPr>
            <a:r>
              <a:rPr lang="en-US" altLang="en-US" sz="2000" dirty="0">
                <a:latin typeface="Courier" pitchFamily="49" charset="0"/>
              </a:rPr>
              <a:t>    public string Description </a:t>
            </a:r>
          </a:p>
          <a:p>
            <a:pPr marL="0" indent="0">
              <a:buNone/>
            </a:pPr>
            <a:r>
              <a:rPr lang="en-US" altLang="en-US" sz="2000" dirty="0">
                <a:latin typeface="Courier" pitchFamily="49" charset="0"/>
              </a:rPr>
              <a:t>                { get { return description; } }</a:t>
            </a:r>
          </a:p>
          <a:p>
            <a:pPr marL="0" indent="0">
              <a:buNone/>
            </a:pPr>
            <a:r>
              <a:rPr lang="en-US" altLang="en-US" sz="2000" dirty="0">
                <a:latin typeface="Courier" pitchFamily="49" charset="0"/>
              </a:rPr>
              <a:t>    public bool Vegetarian </a:t>
            </a:r>
          </a:p>
          <a:p>
            <a:pPr marL="0" indent="0">
              <a:buNone/>
            </a:pPr>
            <a:r>
              <a:rPr lang="en-US" altLang="en-US" sz="2000" dirty="0">
                <a:latin typeface="Courier" pitchFamily="49" charset="0"/>
              </a:rPr>
              <a:t>                { get { return vegetarian; } }</a:t>
            </a:r>
          </a:p>
          <a:p>
            <a:pPr marL="0" indent="0">
              <a:buNone/>
            </a:pPr>
            <a:r>
              <a:rPr lang="en-US" altLang="en-US" sz="2000" dirty="0">
                <a:latin typeface="Courier" pitchFamily="49" charset="0"/>
              </a:rPr>
              <a:t>    public double Price { get { return price; } }   </a:t>
            </a:r>
          </a:p>
          <a:p>
            <a:pPr marL="0" indent="0">
              <a:buNone/>
            </a:pPr>
            <a:endParaRPr lang="en-US" altLang="en-US" sz="2000" dirty="0">
              <a:latin typeface="Courier" pitchFamily="49" charset="0"/>
            </a:endParaRPr>
          </a:p>
        </p:txBody>
      </p:sp>
      <p:pic>
        <p:nvPicPr>
          <p:cNvPr id="6" name="Audio 5">
            <a:hlinkClick r:id="" action="ppaction://media"/>
            <a:extLst>
              <a:ext uri="{FF2B5EF4-FFF2-40B4-BE49-F238E27FC236}">
                <a16:creationId xmlns:a16="http://schemas.microsoft.com/office/drawing/2014/main" id="{17F87800-078B-4381-FFF3-20A6482BBEF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08B440CE-0BF4-D684-73F6-35A6CAAA1BC8}"/>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a:t>
            </a:fld>
            <a:endParaRPr lang="en-US" dirty="0"/>
          </a:p>
        </p:txBody>
      </p:sp>
    </p:spTree>
    <p:custDataLst>
      <p:tags r:id="rId1"/>
    </p:custDataLst>
    <p:extLst>
      <p:ext uri="{BB962C8B-B14F-4D97-AF65-F5344CB8AC3E}">
        <p14:creationId xmlns:p14="http://schemas.microsoft.com/office/powerpoint/2010/main" val="1678911858"/>
      </p:ext>
    </p:extLst>
  </p:cSld>
  <p:clrMapOvr>
    <a:masterClrMapping/>
  </p:clrMapOvr>
  <p:transition spd="slow" advTm="2563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AAFD-D005-4CA5-4343-1A02DBFDC906}"/>
            </a:ext>
          </a:extLst>
        </p:cNvPr>
        <p:cNvGrpSpPr/>
        <p:nvPr/>
      </p:nvGrpSpPr>
      <p:grpSpPr>
        <a:xfrm>
          <a:off x="0" y="0"/>
          <a:ext cx="0" cy="0"/>
          <a:chOff x="0" y="0"/>
          <a:chExt cx="0" cy="0"/>
        </a:xfrm>
      </p:grpSpPr>
      <p:sp>
        <p:nvSpPr>
          <p:cNvPr id="31748" name="Content Placeholder 2">
            <a:extLst>
              <a:ext uri="{FF2B5EF4-FFF2-40B4-BE49-F238E27FC236}">
                <a16:creationId xmlns:a16="http://schemas.microsoft.com/office/drawing/2014/main" id="{87747C5F-7EB7-2AC0-79A7-95D571626888}"/>
              </a:ext>
            </a:extLst>
          </p:cNvPr>
          <p:cNvSpPr>
            <a:spLocks noGrp="1"/>
          </p:cNvSpPr>
          <p:nvPr>
            <p:ph idx="1"/>
          </p:nvPr>
        </p:nvSpPr>
        <p:spPr>
          <a:xfrm>
            <a:off x="304800" y="762000"/>
            <a:ext cx="8610600" cy="5029200"/>
          </a:xfrm>
        </p:spPr>
        <p:txBody>
          <a:bodyPr/>
          <a:lstStyle/>
          <a:p>
            <a:pPr marL="0" indent="0">
              <a:buNone/>
            </a:pPr>
            <a:r>
              <a:rPr lang="en-US" altLang="en-US" sz="1800" dirty="0">
                <a:latin typeface="Courier" pitchFamily="49" charset="0"/>
              </a:rPr>
              <a:t>MenuComponent </a:t>
            </a:r>
            <a:r>
              <a:rPr lang="en-US" altLang="en-US" sz="1800" dirty="0" err="1">
                <a:latin typeface="Courier" pitchFamily="49" charset="0"/>
              </a:rPr>
              <a:t>allMenus</a:t>
            </a:r>
            <a:r>
              <a:rPr lang="en-US" altLang="en-US" sz="1800" dirty="0">
                <a:latin typeface="Courier" pitchFamily="49" charset="0"/>
              </a:rPr>
              <a:t> = new DinerMenu("DP Diner");</a:t>
            </a:r>
          </a:p>
          <a:p>
            <a:pPr marL="0" indent="0">
              <a:buNone/>
            </a:pPr>
            <a:r>
              <a:rPr lang="en-US" altLang="en-US" sz="1800" dirty="0" err="1">
                <a:latin typeface="Courier" pitchFamily="49" charset="0"/>
              </a:rPr>
              <a:t>allMenus.add</a:t>
            </a:r>
            <a:r>
              <a:rPr lang="en-US" altLang="en-US" sz="1800" dirty="0">
                <a:latin typeface="Courier" pitchFamily="49" charset="0"/>
              </a:rPr>
              <a:t>(</a:t>
            </a:r>
            <a:r>
              <a:rPr lang="en-US" altLang="en-US" sz="1800" dirty="0" err="1">
                <a:latin typeface="Courier" pitchFamily="49" charset="0"/>
              </a:rPr>
              <a:t>breakfastMenu</a:t>
            </a:r>
            <a:r>
              <a:rPr lang="en-US" altLang="en-US" sz="1800" dirty="0">
                <a:latin typeface="Courier" pitchFamily="49" charset="0"/>
              </a:rPr>
              <a:t>);</a:t>
            </a:r>
          </a:p>
          <a:p>
            <a:pPr marL="0" indent="0">
              <a:buNone/>
            </a:pPr>
            <a:r>
              <a:rPr lang="en-US" altLang="en-US" sz="1800" dirty="0" err="1">
                <a:latin typeface="Courier" pitchFamily="49" charset="0"/>
              </a:rPr>
              <a:t>allMenus.add</a:t>
            </a:r>
            <a:r>
              <a:rPr lang="en-US" altLang="en-US" sz="1800" dirty="0">
                <a:latin typeface="Courier" pitchFamily="49" charset="0"/>
              </a:rPr>
              <a:t>(</a:t>
            </a:r>
            <a:r>
              <a:rPr lang="en-US" altLang="en-US" sz="1800" dirty="0" err="1">
                <a:latin typeface="Courier" pitchFamily="49" charset="0"/>
              </a:rPr>
              <a:t>mainsMenu</a:t>
            </a:r>
            <a:r>
              <a:rPr lang="en-US" altLang="en-US" sz="1800" dirty="0">
                <a:latin typeface="Courier" pitchFamily="49" charset="0"/>
              </a:rPr>
              <a:t>);</a:t>
            </a:r>
          </a:p>
          <a:p>
            <a:pPr marL="0" indent="0">
              <a:buNone/>
            </a:pPr>
            <a:r>
              <a:rPr lang="en-US" altLang="en-US" sz="1800" dirty="0">
                <a:latin typeface="Courier" pitchFamily="49" charset="0"/>
              </a:rPr>
              <a:t>Waitress </a:t>
            </a:r>
            <a:r>
              <a:rPr lang="en-US" altLang="en-US" sz="1800" dirty="0" err="1">
                <a:latin typeface="Courier" pitchFamily="49" charset="0"/>
              </a:rPr>
              <a:t>waitress</a:t>
            </a:r>
            <a:r>
              <a:rPr lang="en-US" altLang="en-US" sz="1800" dirty="0">
                <a:latin typeface="Courier" pitchFamily="49" charset="0"/>
              </a:rPr>
              <a:t> = new Waitress(</a:t>
            </a:r>
            <a:r>
              <a:rPr lang="en-US" altLang="en-US" sz="1800" dirty="0" err="1">
                <a:latin typeface="Courier" pitchFamily="49" charset="0"/>
              </a:rPr>
              <a:t>allMenus</a:t>
            </a:r>
            <a:r>
              <a:rPr lang="en-US" altLang="en-US" sz="1800" dirty="0">
                <a:latin typeface="Courier" pitchFamily="49" charset="0"/>
              </a:rPr>
              <a:t>);</a:t>
            </a:r>
          </a:p>
          <a:p>
            <a:pPr marL="0" indent="0">
              <a:buNone/>
            </a:pPr>
            <a:r>
              <a:rPr lang="en-US" altLang="en-US" sz="1800" dirty="0" err="1">
                <a:latin typeface="Courier" pitchFamily="49" charset="0"/>
              </a:rPr>
              <a:t>waitress.printMenu</a:t>
            </a:r>
            <a:r>
              <a:rPr lang="en-US" altLang="en-US" sz="1800" dirty="0">
                <a:latin typeface="Courier" pitchFamily="49" charset="0"/>
              </a:rPr>
              <a:t>();</a:t>
            </a:r>
          </a:p>
        </p:txBody>
      </p:sp>
      <p:sp>
        <p:nvSpPr>
          <p:cNvPr id="4" name="TextBox 3">
            <a:extLst>
              <a:ext uri="{FF2B5EF4-FFF2-40B4-BE49-F238E27FC236}">
                <a16:creationId xmlns:a16="http://schemas.microsoft.com/office/drawing/2014/main" id="{7AAF48E7-0B94-9120-869C-F26B55DA875F}"/>
              </a:ext>
            </a:extLst>
          </p:cNvPr>
          <p:cNvSpPr txBox="1"/>
          <p:nvPr/>
        </p:nvSpPr>
        <p:spPr>
          <a:xfrm>
            <a:off x="298704" y="2421859"/>
            <a:ext cx="8540496" cy="3785652"/>
          </a:xfrm>
          <a:prstGeom prst="rect">
            <a:avLst/>
          </a:prstGeom>
          <a:noFill/>
          <a:ln>
            <a:solidFill>
              <a:schemeClr val="accent1"/>
            </a:solidFill>
          </a:ln>
        </p:spPr>
        <p:txBody>
          <a:bodyPr wrap="square" rtlCol="0">
            <a:spAutoFit/>
          </a:bodyPr>
          <a:lstStyle/>
          <a:p>
            <a:r>
              <a:rPr lang="en-GB" sz="1600" dirty="0">
                <a:latin typeface="Courier New" panose="02070309020205020404" pitchFamily="49" charset="0"/>
                <a:cs typeface="Courier New" panose="02070309020205020404" pitchFamily="49" charset="0"/>
              </a:rPr>
              <a:t>DP DINER</a:t>
            </a:r>
          </a:p>
          <a:p>
            <a:r>
              <a:rPr lang="en-GB" sz="1600" dirty="0">
                <a:latin typeface="Courier New" panose="02070309020205020404" pitchFamily="49" charset="0"/>
                <a:cs typeface="Courier New" panose="02070309020205020404" pitchFamily="49" charset="0"/>
              </a:rPr>
              <a:t>BREAKFAST</a:t>
            </a:r>
          </a:p>
          <a:p>
            <a:r>
              <a:rPr lang="en-GB" sz="1600" dirty="0">
                <a:latin typeface="Courier New" panose="02070309020205020404" pitchFamily="49" charset="0"/>
                <a:cs typeface="Courier New" panose="02070309020205020404" pitchFamily="49" charset="0"/>
              </a:rPr>
              <a:t>  Blueberry Pancakes (veg.): $3.99</a:t>
            </a:r>
          </a:p>
          <a:p>
            <a:r>
              <a:rPr lang="en-GB" sz="1600" dirty="0">
                <a:latin typeface="Courier New" panose="02070309020205020404" pitchFamily="49" charset="0"/>
                <a:cs typeface="Courier New" panose="02070309020205020404" pitchFamily="49" charset="0"/>
              </a:rPr>
              <a:t>  -- Pancakes made with fresh blueberries and maple syrup</a:t>
            </a:r>
          </a:p>
          <a:p>
            <a:r>
              <a:rPr lang="en-GB" sz="1600" dirty="0">
                <a:latin typeface="Courier New" panose="02070309020205020404" pitchFamily="49" charset="0"/>
                <a:cs typeface="Courier New" panose="02070309020205020404" pitchFamily="49" charset="0"/>
              </a:rPr>
              <a:t>  BLT: $3.49</a:t>
            </a:r>
          </a:p>
          <a:p>
            <a:r>
              <a:rPr lang="en-GB" sz="1600" dirty="0">
                <a:latin typeface="Courier New" panose="02070309020205020404" pitchFamily="49" charset="0"/>
                <a:cs typeface="Courier New" panose="02070309020205020404" pitchFamily="49" charset="0"/>
              </a:rPr>
              <a:t>  -- Classic bacon, lettuce and tomato sandwich on whole wheat toast</a:t>
            </a:r>
          </a:p>
          <a:p>
            <a:endParaRPr lang="en-GB" sz="1600"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MAINS</a:t>
            </a:r>
          </a:p>
          <a:p>
            <a:r>
              <a:rPr lang="en-GB" sz="1600" dirty="0">
                <a:latin typeface="Courier New" panose="02070309020205020404" pitchFamily="49" charset="0"/>
                <a:cs typeface="Courier New" panose="02070309020205020404" pitchFamily="49" charset="0"/>
              </a:rPr>
              <a:t>  Veggie Spaghetti (veg.): $5.99</a:t>
            </a:r>
          </a:p>
          <a:p>
            <a:r>
              <a:rPr lang="en-GB" sz="1600" dirty="0">
                <a:latin typeface="Courier New" panose="02070309020205020404" pitchFamily="49" charset="0"/>
                <a:cs typeface="Courier New" panose="02070309020205020404" pitchFamily="49" charset="0"/>
              </a:rPr>
              <a:t>  -- Spaghetti with mushrooms, spinach and tomatoes</a:t>
            </a:r>
          </a:p>
          <a:p>
            <a:r>
              <a:rPr lang="en-GB" sz="1600" dirty="0">
                <a:latin typeface="Courier New" panose="02070309020205020404" pitchFamily="49" charset="0"/>
                <a:cs typeface="Courier New" panose="02070309020205020404" pitchFamily="49" charset="0"/>
              </a:rPr>
              <a:t>CHICKEN</a:t>
            </a:r>
          </a:p>
          <a:p>
            <a:r>
              <a:rPr lang="en-GB" sz="1600" dirty="0">
                <a:latin typeface="Courier New" panose="02070309020205020404" pitchFamily="49" charset="0"/>
                <a:cs typeface="Courier New" panose="02070309020205020404" pitchFamily="49" charset="0"/>
              </a:rPr>
              <a:t>  Crispy Fried Chicken: $8.99</a:t>
            </a:r>
          </a:p>
          <a:p>
            <a:r>
              <a:rPr lang="en-GB" sz="1600" dirty="0">
                <a:latin typeface="Courier New" panose="02070309020205020404" pitchFamily="49" charset="0"/>
                <a:cs typeface="Courier New" panose="02070309020205020404" pitchFamily="49" charset="0"/>
              </a:rPr>
              <a:t>  -- Kampung chicken deep-fried to perfection in beer batter</a:t>
            </a:r>
          </a:p>
          <a:p>
            <a:r>
              <a:rPr lang="en-GB" sz="1600" dirty="0">
                <a:latin typeface="Courier New" panose="02070309020205020404" pitchFamily="49" charset="0"/>
                <a:cs typeface="Courier New" panose="02070309020205020404" pitchFamily="49" charset="0"/>
              </a:rPr>
              <a:t>  Roast Chicken: $10.49</a:t>
            </a:r>
          </a:p>
          <a:p>
            <a:r>
              <a:rPr lang="en-GB" sz="1600" dirty="0">
                <a:latin typeface="Courier New" panose="02070309020205020404" pitchFamily="49" charset="0"/>
                <a:cs typeface="Courier New" panose="02070309020205020404" pitchFamily="49" charset="0"/>
              </a:rPr>
              <a:t>  -- Slow-roasted rotisserie chicken with honey glaze</a:t>
            </a:r>
          </a:p>
        </p:txBody>
      </p:sp>
      <p:sp>
        <p:nvSpPr>
          <p:cNvPr id="2" name="Title 1">
            <a:extLst>
              <a:ext uri="{FF2B5EF4-FFF2-40B4-BE49-F238E27FC236}">
                <a16:creationId xmlns:a16="http://schemas.microsoft.com/office/drawing/2014/main" id="{F96AA3E7-6D20-5EB1-04B9-1FB190CF308B}"/>
              </a:ext>
            </a:extLst>
          </p:cNvPr>
          <p:cNvSpPr>
            <a:spLocks noGrp="1"/>
          </p:cNvSpPr>
          <p:nvPr>
            <p:ph type="title"/>
          </p:nvPr>
        </p:nvSpPr>
        <p:spPr/>
        <p:txBody>
          <a:bodyPr/>
          <a:lstStyle/>
          <a:p>
            <a:pPr>
              <a:defRPr/>
            </a:pPr>
            <a:r>
              <a:rPr lang="en-US" dirty="0"/>
              <a:t>Let’s Test It</a:t>
            </a:r>
            <a:endParaRPr lang="en-SG" dirty="0"/>
          </a:p>
        </p:txBody>
      </p:sp>
      <p:pic>
        <p:nvPicPr>
          <p:cNvPr id="17" name="Audio 16">
            <a:hlinkClick r:id="" action="ppaction://media"/>
            <a:extLst>
              <a:ext uri="{FF2B5EF4-FFF2-40B4-BE49-F238E27FC236}">
                <a16:creationId xmlns:a16="http://schemas.microsoft.com/office/drawing/2014/main" id="{A97C4283-F673-0352-9106-F65FA27E94B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0" name="Rectangle 9">
            <a:extLst>
              <a:ext uri="{FF2B5EF4-FFF2-40B4-BE49-F238E27FC236}">
                <a16:creationId xmlns:a16="http://schemas.microsoft.com/office/drawing/2014/main" id="{12BD8F34-C3D4-D9C8-7588-7F2DA69B3794}"/>
              </a:ext>
            </a:extLst>
          </p:cNvPr>
          <p:cNvSpPr/>
          <p:nvPr/>
        </p:nvSpPr>
        <p:spPr bwMode="auto">
          <a:xfrm>
            <a:off x="314746" y="2456910"/>
            <a:ext cx="1106183" cy="24514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3B622B8F-EB6C-46BB-2EB9-8A3E93AEB2CB}"/>
              </a:ext>
            </a:extLst>
          </p:cNvPr>
          <p:cNvSpPr/>
          <p:nvPr/>
        </p:nvSpPr>
        <p:spPr bwMode="auto">
          <a:xfrm>
            <a:off x="314745" y="2724829"/>
            <a:ext cx="1209255" cy="24514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F0A5F6D5-F6B4-537F-A364-35B36983D7D5}"/>
              </a:ext>
            </a:extLst>
          </p:cNvPr>
          <p:cNvSpPr/>
          <p:nvPr/>
        </p:nvSpPr>
        <p:spPr bwMode="auto">
          <a:xfrm>
            <a:off x="298705" y="4155950"/>
            <a:ext cx="768096" cy="24514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160168E7-6185-F6BF-BA7D-AF0889E01C04}"/>
              </a:ext>
            </a:extLst>
          </p:cNvPr>
          <p:cNvSpPr/>
          <p:nvPr/>
        </p:nvSpPr>
        <p:spPr bwMode="auto">
          <a:xfrm>
            <a:off x="298703" y="4876800"/>
            <a:ext cx="1106183" cy="24514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8" name="Slide Number Placeholder 3">
            <a:extLst>
              <a:ext uri="{FF2B5EF4-FFF2-40B4-BE49-F238E27FC236}">
                <a16:creationId xmlns:a16="http://schemas.microsoft.com/office/drawing/2014/main" id="{6D08C9C6-F04F-08E0-7AE7-876981C15488}"/>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30</a:t>
            </a:fld>
            <a:endParaRPr lang="en-US" dirty="0"/>
          </a:p>
        </p:txBody>
      </p:sp>
    </p:spTree>
    <p:custDataLst>
      <p:tags r:id="rId1"/>
    </p:custDataLst>
    <p:extLst>
      <p:ext uri="{BB962C8B-B14F-4D97-AF65-F5344CB8AC3E}">
        <p14:creationId xmlns:p14="http://schemas.microsoft.com/office/powerpoint/2010/main" val="2989551572"/>
      </p:ext>
    </p:extLst>
  </p:cSld>
  <p:clrMapOvr>
    <a:masterClrMapping/>
  </p:clrMapOvr>
  <p:transition spd="slow" advTm="6910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7"/>
                </p:tgtEl>
              </p:cMediaNode>
            </p:audio>
          </p:childTnLst>
        </p:cTn>
      </p:par>
    </p:tnLst>
    <p:bldLst>
      <p:bldP spid="4" grpId="0" animBg="1"/>
      <p:bldP spid="10" grpId="0" animBg="1"/>
      <p:bldP spid="5"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BEFF-03A3-01D5-50EA-5CFB9B0E58E9}"/>
              </a:ext>
            </a:extLst>
          </p:cNvPr>
          <p:cNvSpPr>
            <a:spLocks noGrp="1"/>
          </p:cNvSpPr>
          <p:nvPr>
            <p:ph type="title"/>
          </p:nvPr>
        </p:nvSpPr>
        <p:spPr/>
        <p:txBody>
          <a:bodyPr/>
          <a:lstStyle/>
          <a:p>
            <a:r>
              <a:rPr lang="en-US" dirty="0"/>
              <a:t>Traversing the Entire Menu</a:t>
            </a:r>
            <a:endParaRPr lang="en-GB" dirty="0"/>
          </a:p>
        </p:txBody>
      </p:sp>
      <p:sp>
        <p:nvSpPr>
          <p:cNvPr id="3" name="Content Placeholder 2">
            <a:extLst>
              <a:ext uri="{FF2B5EF4-FFF2-40B4-BE49-F238E27FC236}">
                <a16:creationId xmlns:a16="http://schemas.microsoft.com/office/drawing/2014/main" id="{69043544-4942-610C-8CBB-4B39DD086637}"/>
              </a:ext>
            </a:extLst>
          </p:cNvPr>
          <p:cNvSpPr>
            <a:spLocks noGrp="1"/>
          </p:cNvSpPr>
          <p:nvPr>
            <p:ph idx="1"/>
          </p:nvPr>
        </p:nvSpPr>
        <p:spPr/>
        <p:txBody>
          <a:bodyPr/>
          <a:lstStyle/>
          <a:p>
            <a:r>
              <a:rPr lang="en-US" dirty="0"/>
              <a:t>How do we make an Iterator that can traverse the entire menu?</a:t>
            </a:r>
          </a:p>
          <a:p>
            <a:r>
              <a:rPr lang="en-US" dirty="0" err="1"/>
              <a:t>CompositeIterator</a:t>
            </a:r>
            <a:r>
              <a:rPr lang="en-US" dirty="0"/>
              <a:t> class</a:t>
            </a:r>
          </a:p>
          <a:p>
            <a:pPr lvl="1"/>
            <a:r>
              <a:rPr lang="en-US" dirty="0"/>
              <a:t>Implements Iterator</a:t>
            </a:r>
          </a:p>
          <a:p>
            <a:pPr lvl="1"/>
            <a:r>
              <a:rPr lang="en-US" dirty="0"/>
              <a:t>All </a:t>
            </a:r>
            <a:r>
              <a:rPr lang="en-US" dirty="0" err="1"/>
              <a:t>MenuComponents</a:t>
            </a:r>
            <a:r>
              <a:rPr lang="en-US" dirty="0"/>
              <a:t> now need a </a:t>
            </a:r>
            <a:r>
              <a:rPr lang="en-US" dirty="0" err="1"/>
              <a:t>createIterator</a:t>
            </a:r>
            <a:r>
              <a:rPr lang="en-US" dirty="0"/>
              <a:t> method</a:t>
            </a:r>
          </a:p>
          <a:p>
            <a:pPr lvl="2"/>
            <a:r>
              <a:rPr lang="en-US" dirty="0"/>
              <a:t>For </a:t>
            </a:r>
            <a:r>
              <a:rPr lang="en-US" dirty="0" err="1"/>
              <a:t>MenuItem</a:t>
            </a:r>
            <a:r>
              <a:rPr lang="en-US" dirty="0"/>
              <a:t>, it returns a null iterator</a:t>
            </a:r>
          </a:p>
          <a:p>
            <a:pPr lvl="1"/>
            <a:r>
              <a:rPr lang="en-US" dirty="0"/>
              <a:t>Use a stack and recursion to traverse the tree structure</a:t>
            </a:r>
          </a:p>
          <a:p>
            <a:pPr lvl="1"/>
            <a:endParaRPr lang="en-GB" dirty="0"/>
          </a:p>
        </p:txBody>
      </p:sp>
      <p:sp>
        <p:nvSpPr>
          <p:cNvPr id="4" name="Slide Number Placeholder 3">
            <a:extLst>
              <a:ext uri="{FF2B5EF4-FFF2-40B4-BE49-F238E27FC236}">
                <a16:creationId xmlns:a16="http://schemas.microsoft.com/office/drawing/2014/main" id="{A35029C3-3392-DD62-0D80-FCAC4CD360AB}"/>
              </a:ext>
            </a:extLst>
          </p:cNvPr>
          <p:cNvSpPr>
            <a:spLocks noGrp="1"/>
          </p:cNvSpPr>
          <p:nvPr>
            <p:ph type="sldNum" sz="quarter" idx="4"/>
          </p:nvPr>
        </p:nvSpPr>
        <p:spPr/>
        <p:txBody>
          <a:bodyPr/>
          <a:lstStyle/>
          <a:p>
            <a:pPr>
              <a:defRPr/>
            </a:pPr>
            <a:r>
              <a:rPr lang="en-US"/>
              <a:t>  Lecture 8</a:t>
            </a:r>
            <a:br>
              <a:rPr lang="en-US"/>
            </a:br>
            <a:r>
              <a:rPr lang="en-US"/>
              <a:t> Slide </a:t>
            </a:r>
            <a:fld id="{FF9B6805-2258-4A0A-A38F-E119E90B2031}" type="slidenum">
              <a:rPr lang="en-US" smtClean="0"/>
              <a:pPr>
                <a:defRPr/>
              </a:pPr>
              <a:t>31</a:t>
            </a:fld>
            <a:endParaRPr lang="en-US" dirty="0"/>
          </a:p>
        </p:txBody>
      </p:sp>
      <p:pic>
        <p:nvPicPr>
          <p:cNvPr id="12" name="Audio 11">
            <a:hlinkClick r:id="" action="ppaction://media"/>
            <a:extLst>
              <a:ext uri="{FF2B5EF4-FFF2-40B4-BE49-F238E27FC236}">
                <a16:creationId xmlns:a16="http://schemas.microsoft.com/office/drawing/2014/main" id="{57FB9141-E78E-DEF6-D5B1-0B92AD070F3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248172105"/>
      </p:ext>
    </p:extLst>
  </p:cSld>
  <p:clrMapOvr>
    <a:masterClrMapping/>
  </p:clrMapOvr>
  <p:transition spd="slow" advTm="65288">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21C07-8F5C-29C4-943B-F83F61B2B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9BE47A-7E12-5C70-0F1D-87C31792B5ED}"/>
              </a:ext>
            </a:extLst>
          </p:cNvPr>
          <p:cNvSpPr>
            <a:spLocks noGrp="1"/>
          </p:cNvSpPr>
          <p:nvPr>
            <p:ph type="title"/>
          </p:nvPr>
        </p:nvSpPr>
        <p:spPr/>
        <p:txBody>
          <a:bodyPr/>
          <a:lstStyle/>
          <a:p>
            <a:pPr>
              <a:defRPr/>
            </a:pPr>
            <a:r>
              <a:rPr lang="en-US" dirty="0"/>
              <a:t>Updated </a:t>
            </a:r>
            <a:r>
              <a:rPr lang="en-US" dirty="0" err="1"/>
              <a:t>MenuComponent</a:t>
            </a:r>
            <a:r>
              <a:rPr lang="en-US" dirty="0"/>
              <a:t> Class</a:t>
            </a:r>
            <a:endParaRPr lang="en-SG" dirty="0"/>
          </a:p>
        </p:txBody>
      </p:sp>
      <p:sp>
        <p:nvSpPr>
          <p:cNvPr id="28676" name="Content Placeholder 2">
            <a:extLst>
              <a:ext uri="{FF2B5EF4-FFF2-40B4-BE49-F238E27FC236}">
                <a16:creationId xmlns:a16="http://schemas.microsoft.com/office/drawing/2014/main" id="{8EDE1F6B-19C3-37D0-F842-AAD02B24890F}"/>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private abstract class MenuComponent {</a:t>
            </a:r>
          </a:p>
          <a:p>
            <a:pPr marL="0" indent="0">
              <a:buNone/>
            </a:pPr>
            <a:r>
              <a:rPr lang="en-US" altLang="en-US" sz="2000" dirty="0">
                <a:latin typeface="Courier" pitchFamily="49" charset="0"/>
              </a:rPr>
              <a:t>    // Other code remains the same</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Iterator </a:t>
            </a:r>
            <a:r>
              <a:rPr lang="en-US" altLang="en-US" sz="2000" dirty="0" err="1">
                <a:latin typeface="Courier" pitchFamily="49" charset="0"/>
              </a:rPr>
              <a:t>createIterator</a:t>
            </a:r>
            <a:r>
              <a:rPr lang="en-US" altLang="en-US" sz="2000" dirty="0">
                <a:latin typeface="Courier" pitchFamily="49" charset="0"/>
              </a:rPr>
              <a:t>() {</a:t>
            </a:r>
          </a:p>
          <a:p>
            <a:pPr marL="0" indent="0">
              <a:buNone/>
            </a:pPr>
            <a:r>
              <a:rPr lang="en-US" altLang="en-US" sz="2000" dirty="0">
                <a:latin typeface="Courier" pitchFamily="49" charset="0"/>
              </a:rPr>
              <a:t>        throw new </a:t>
            </a:r>
            <a:r>
              <a:rPr lang="en-US" altLang="en-US" sz="2000" dirty="0" err="1">
                <a:latin typeface="Courier" pitchFamily="49" charset="0"/>
              </a:rPr>
              <a:t>NotSupportedException</a:t>
            </a:r>
            <a:r>
              <a:rPr lang="en-US" altLang="en-US" sz="2000" dirty="0">
                <a:latin typeface="Courier" pitchFamily="49" charset="0"/>
              </a:rPr>
              <a:t>();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p:txBody>
      </p:sp>
      <p:pic>
        <p:nvPicPr>
          <p:cNvPr id="16" name="Audio 15">
            <a:hlinkClick r:id="" action="ppaction://media"/>
            <a:extLst>
              <a:ext uri="{FF2B5EF4-FFF2-40B4-BE49-F238E27FC236}">
                <a16:creationId xmlns:a16="http://schemas.microsoft.com/office/drawing/2014/main" id="{BD3704BA-5462-7326-74C8-9FD377B152C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F1F276FE-9784-5FA5-0FAD-A0B358BEE1CB}"/>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32</a:t>
            </a:fld>
            <a:endParaRPr lang="en-US" dirty="0"/>
          </a:p>
        </p:txBody>
      </p:sp>
      <p:sp>
        <p:nvSpPr>
          <p:cNvPr id="3" name="Rectangle 2">
            <a:extLst>
              <a:ext uri="{FF2B5EF4-FFF2-40B4-BE49-F238E27FC236}">
                <a16:creationId xmlns:a16="http://schemas.microsoft.com/office/drawing/2014/main" id="{2CF9316B-889A-E80D-120B-BD2B6D65490B}"/>
              </a:ext>
            </a:extLst>
          </p:cNvPr>
          <p:cNvSpPr/>
          <p:nvPr/>
        </p:nvSpPr>
        <p:spPr bwMode="auto">
          <a:xfrm>
            <a:off x="1946830" y="2057399"/>
            <a:ext cx="117737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1253585238"/>
      </p:ext>
    </p:extLst>
  </p:cSld>
  <p:clrMapOvr>
    <a:masterClrMapping/>
  </p:clrMapOvr>
  <p:transition spd="slow" advTm="19736">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6"/>
                </p:tgtEl>
              </p:cMediaNode>
            </p:audio>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5C6B9-8B2A-021D-3830-BEC114564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829295-50CD-DD34-A994-608F4F6D5E87}"/>
              </a:ext>
            </a:extLst>
          </p:cNvPr>
          <p:cNvSpPr>
            <a:spLocks noGrp="1"/>
          </p:cNvSpPr>
          <p:nvPr>
            <p:ph type="title"/>
          </p:nvPr>
        </p:nvSpPr>
        <p:spPr/>
        <p:txBody>
          <a:bodyPr/>
          <a:lstStyle/>
          <a:p>
            <a:pPr>
              <a:defRPr/>
            </a:pPr>
            <a:r>
              <a:rPr lang="en-US" dirty="0"/>
              <a:t>Updates to </a:t>
            </a:r>
            <a:r>
              <a:rPr lang="en-US" dirty="0" err="1"/>
              <a:t>createIterator</a:t>
            </a:r>
            <a:endParaRPr lang="en-SG" dirty="0"/>
          </a:p>
        </p:txBody>
      </p:sp>
      <p:sp>
        <p:nvSpPr>
          <p:cNvPr id="28676" name="Content Placeholder 2">
            <a:extLst>
              <a:ext uri="{FF2B5EF4-FFF2-40B4-BE49-F238E27FC236}">
                <a16:creationId xmlns:a16="http://schemas.microsoft.com/office/drawing/2014/main" id="{2A910DD2-05E1-6209-FAEC-096563BB844F}"/>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public class DinerMenu: MenuComponent {</a:t>
            </a:r>
          </a:p>
          <a:p>
            <a:pPr marL="0" indent="0">
              <a:buNone/>
            </a:pPr>
            <a:r>
              <a:rPr lang="en-US" altLang="en-US" sz="2000" dirty="0">
                <a:latin typeface="Courier" pitchFamily="49" charset="0"/>
              </a:rPr>
              <a:t>    // Other code remains the same</a:t>
            </a:r>
          </a:p>
          <a:p>
            <a:pPr marL="0" indent="0">
              <a:buNone/>
            </a:pPr>
            <a:r>
              <a:rPr lang="en-US" altLang="en-US" sz="2000" dirty="0">
                <a:latin typeface="Courier" pitchFamily="49" charset="0"/>
              </a:rPr>
              <a:t>    public override Iterator </a:t>
            </a:r>
            <a:r>
              <a:rPr lang="en-US" altLang="en-US" sz="2000" dirty="0" err="1">
                <a:latin typeface="Courier" pitchFamily="49" charset="0"/>
              </a:rPr>
              <a:t>createIterator</a:t>
            </a:r>
            <a:r>
              <a:rPr lang="en-US" altLang="en-US" sz="2000" dirty="0">
                <a:latin typeface="Courier" pitchFamily="49" charset="0"/>
              </a:rPr>
              <a:t>() {</a:t>
            </a:r>
          </a:p>
          <a:p>
            <a:pPr marL="0" indent="0">
              <a:buNone/>
            </a:pPr>
            <a:r>
              <a:rPr lang="en-US" altLang="en-US" sz="2000" dirty="0">
                <a:latin typeface="Courier" pitchFamily="49" charset="0"/>
              </a:rPr>
              <a:t>    // return new </a:t>
            </a:r>
            <a:r>
              <a:rPr lang="en-US" altLang="en-US" sz="2000" dirty="0" err="1">
                <a:latin typeface="Courier" pitchFamily="49" charset="0"/>
              </a:rPr>
              <a:t>DinerMenuIterator</a:t>
            </a:r>
            <a:r>
              <a:rPr lang="en-US" altLang="en-US" sz="2000" dirty="0">
                <a:latin typeface="Courier" pitchFamily="49" charset="0"/>
              </a:rPr>
              <a:t>(components);</a:t>
            </a:r>
          </a:p>
          <a:p>
            <a:pPr marL="0" indent="0">
              <a:buNone/>
            </a:pPr>
            <a:r>
              <a:rPr lang="en-US" altLang="en-US" sz="2000" dirty="0">
                <a:latin typeface="Courier" pitchFamily="49" charset="0"/>
              </a:rPr>
              <a:t>        return new </a:t>
            </a:r>
            <a:r>
              <a:rPr lang="en-US" altLang="en-US" sz="2000" dirty="0" err="1">
                <a:latin typeface="Courier" pitchFamily="49" charset="0"/>
              </a:rPr>
              <a:t>CompositeIterator</a:t>
            </a:r>
            <a:r>
              <a:rPr lang="en-US" altLang="en-US" sz="2000" dirty="0">
                <a:latin typeface="Courier" pitchFamily="49" charset="0"/>
              </a:rPr>
              <a:t>(</a:t>
            </a:r>
          </a:p>
          <a:p>
            <a:pPr marL="0" indent="0">
              <a:buNone/>
            </a:pPr>
            <a:r>
              <a:rPr lang="en-US" altLang="en-US" sz="2000" dirty="0">
                <a:latin typeface="Courier" pitchFamily="49" charset="0"/>
              </a:rPr>
              <a:t>                  new </a:t>
            </a:r>
            <a:r>
              <a:rPr lang="en-US" altLang="en-US" sz="2000" dirty="0" err="1">
                <a:latin typeface="Courier" pitchFamily="49" charset="0"/>
              </a:rPr>
              <a:t>DinerMenuIterator</a:t>
            </a:r>
            <a:r>
              <a:rPr lang="en-US" altLang="en-US" sz="2000" dirty="0">
                <a:latin typeface="Courier" pitchFamily="49" charset="0"/>
              </a:rPr>
              <a:t>(components));</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public class </a:t>
            </a:r>
            <a:r>
              <a:rPr lang="en-US" altLang="en-US" sz="2000" dirty="0" err="1">
                <a:latin typeface="Courier" pitchFamily="49" charset="0"/>
              </a:rPr>
              <a:t>MenuItem</a:t>
            </a:r>
            <a:r>
              <a:rPr lang="en-US" altLang="en-US" sz="2000" dirty="0">
                <a:latin typeface="Courier" pitchFamily="49" charset="0"/>
              </a:rPr>
              <a:t>: MenuComponent {</a:t>
            </a:r>
          </a:p>
          <a:p>
            <a:pPr marL="0" indent="0">
              <a:buNone/>
            </a:pPr>
            <a:r>
              <a:rPr lang="en-US" altLang="en-US" sz="2000" dirty="0">
                <a:latin typeface="Courier" pitchFamily="49" charset="0"/>
              </a:rPr>
              <a:t>    // Other code remains the same</a:t>
            </a:r>
          </a:p>
          <a:p>
            <a:pPr marL="0" indent="0">
              <a:buNone/>
            </a:pPr>
            <a:r>
              <a:rPr lang="en-US" altLang="en-US" sz="2000" dirty="0">
                <a:latin typeface="Courier" pitchFamily="49" charset="0"/>
              </a:rPr>
              <a:t>    public override Iterator </a:t>
            </a:r>
            <a:r>
              <a:rPr lang="en-US" altLang="en-US" sz="2000" dirty="0" err="1">
                <a:latin typeface="Courier" pitchFamily="49" charset="0"/>
              </a:rPr>
              <a:t>createIterator</a:t>
            </a:r>
            <a:r>
              <a:rPr lang="en-US" altLang="en-US" sz="2000" dirty="0">
                <a:latin typeface="Courier" pitchFamily="49" charset="0"/>
              </a:rPr>
              <a:t>() {</a:t>
            </a:r>
          </a:p>
          <a:p>
            <a:pPr marL="0" indent="0">
              <a:buNone/>
            </a:pPr>
            <a:r>
              <a:rPr lang="en-US" altLang="en-US" sz="2000" dirty="0">
                <a:latin typeface="Courier" pitchFamily="49" charset="0"/>
              </a:rPr>
              <a:t>        return new </a:t>
            </a:r>
            <a:r>
              <a:rPr lang="en-US" altLang="en-US" sz="2000" dirty="0" err="1">
                <a:latin typeface="Courier" pitchFamily="49" charset="0"/>
              </a:rPr>
              <a:t>NullIterator</a:t>
            </a:r>
            <a:r>
              <a:rPr lang="en-US" altLang="en-US" sz="2000" dirty="0">
                <a:latin typeface="Courier" pitchFamily="49" charset="0"/>
              </a:rPr>
              <a:t>();</a:t>
            </a:r>
          </a:p>
          <a:p>
            <a:pPr marL="0" indent="0">
              <a:buNone/>
            </a:pPr>
            <a:r>
              <a:rPr lang="en-US" altLang="en-US" sz="2000" dirty="0">
                <a:latin typeface="Courier" pitchFamily="49" charset="0"/>
              </a:rPr>
              <a:t>}</a:t>
            </a:r>
          </a:p>
          <a:p>
            <a:pPr marL="0" indent="0">
              <a:buNone/>
            </a:pPr>
            <a:r>
              <a:rPr lang="en-US" altLang="en-US" sz="2000" dirty="0">
                <a:latin typeface="Courier" pitchFamily="49" charset="0"/>
              </a:rPr>
              <a:t>    </a:t>
            </a:r>
          </a:p>
        </p:txBody>
      </p:sp>
      <p:sp>
        <p:nvSpPr>
          <p:cNvPr id="7" name="Slide Number Placeholder 3">
            <a:extLst>
              <a:ext uri="{FF2B5EF4-FFF2-40B4-BE49-F238E27FC236}">
                <a16:creationId xmlns:a16="http://schemas.microsoft.com/office/drawing/2014/main" id="{9BAC3DF9-EF50-76A5-940D-931CF255A246}"/>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33</a:t>
            </a:fld>
            <a:endParaRPr lang="en-US" dirty="0"/>
          </a:p>
        </p:txBody>
      </p:sp>
      <p:sp>
        <p:nvSpPr>
          <p:cNvPr id="5" name="Rectangle 4">
            <a:extLst>
              <a:ext uri="{FF2B5EF4-FFF2-40B4-BE49-F238E27FC236}">
                <a16:creationId xmlns:a16="http://schemas.microsoft.com/office/drawing/2014/main" id="{1419CD53-A775-53C7-0198-3E1F7F773A5C}"/>
              </a:ext>
            </a:extLst>
          </p:cNvPr>
          <p:cNvSpPr/>
          <p:nvPr/>
        </p:nvSpPr>
        <p:spPr bwMode="auto">
          <a:xfrm>
            <a:off x="1981200" y="1676400"/>
            <a:ext cx="1264227" cy="25190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8E15650B-F23B-7C42-8EEC-5C90E39354D8}"/>
              </a:ext>
            </a:extLst>
          </p:cNvPr>
          <p:cNvSpPr/>
          <p:nvPr/>
        </p:nvSpPr>
        <p:spPr bwMode="auto">
          <a:xfrm>
            <a:off x="838200" y="2061410"/>
            <a:ext cx="6858000" cy="25190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83A75C17-5C93-0313-AA64-C1A57E10D25D}"/>
              </a:ext>
            </a:extLst>
          </p:cNvPr>
          <p:cNvSpPr/>
          <p:nvPr/>
        </p:nvSpPr>
        <p:spPr bwMode="auto">
          <a:xfrm>
            <a:off x="1524000" y="2446420"/>
            <a:ext cx="6858000" cy="62889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BE7E5459-4226-484B-A009-B7E9E3713775}"/>
              </a:ext>
            </a:extLst>
          </p:cNvPr>
          <p:cNvSpPr/>
          <p:nvPr/>
        </p:nvSpPr>
        <p:spPr bwMode="auto">
          <a:xfrm>
            <a:off x="1981200" y="4626581"/>
            <a:ext cx="1281545" cy="269469"/>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CDE51B6A-61A4-F6B8-DDA0-E28D9E6D51A3}"/>
              </a:ext>
            </a:extLst>
          </p:cNvPr>
          <p:cNvSpPr/>
          <p:nvPr/>
        </p:nvSpPr>
        <p:spPr bwMode="auto">
          <a:xfrm>
            <a:off x="1514375" y="5011534"/>
            <a:ext cx="4038600" cy="269469"/>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1" name="Audio 10">
            <a:hlinkClick r:id="" action="ppaction://media"/>
            <a:extLst>
              <a:ext uri="{FF2B5EF4-FFF2-40B4-BE49-F238E27FC236}">
                <a16:creationId xmlns:a16="http://schemas.microsoft.com/office/drawing/2014/main" id="{17E1D2B6-FE26-FE7C-FDEC-F3F0FC2239A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550281552"/>
      </p:ext>
    </p:extLst>
  </p:cSld>
  <p:clrMapOvr>
    <a:masterClrMapping/>
  </p:clrMapOvr>
  <p:transition spd="slow" advTm="4460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1"/>
                </p:tgtEl>
              </p:cMediaNode>
            </p:audio>
          </p:childTnLst>
        </p:cTn>
      </p:par>
    </p:tnLst>
    <p:bldLst>
      <p:bldP spid="5" grpId="0" animBg="1"/>
      <p:bldP spid="6"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650CF-33F1-FE1C-85A7-95DE4D050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1BB79-AC4B-7170-88C1-3B96B136C742}"/>
              </a:ext>
            </a:extLst>
          </p:cNvPr>
          <p:cNvSpPr>
            <a:spLocks noGrp="1"/>
          </p:cNvSpPr>
          <p:nvPr>
            <p:ph type="title"/>
          </p:nvPr>
        </p:nvSpPr>
        <p:spPr/>
        <p:txBody>
          <a:bodyPr/>
          <a:lstStyle/>
          <a:p>
            <a:pPr>
              <a:defRPr/>
            </a:pPr>
            <a:r>
              <a:rPr lang="en-US" dirty="0" err="1"/>
              <a:t>NullIterator</a:t>
            </a:r>
            <a:r>
              <a:rPr lang="en-US" dirty="0"/>
              <a:t> Class</a:t>
            </a:r>
            <a:endParaRPr lang="en-SG" dirty="0"/>
          </a:p>
        </p:txBody>
      </p:sp>
      <p:sp>
        <p:nvSpPr>
          <p:cNvPr id="28676" name="Content Placeholder 2">
            <a:extLst>
              <a:ext uri="{FF2B5EF4-FFF2-40B4-BE49-F238E27FC236}">
                <a16:creationId xmlns:a16="http://schemas.microsoft.com/office/drawing/2014/main" id="{546E6FF4-2B26-D83D-6682-F5D05DE3551F}"/>
              </a:ext>
            </a:extLst>
          </p:cNvPr>
          <p:cNvSpPr>
            <a:spLocks noGrp="1"/>
          </p:cNvSpPr>
          <p:nvPr>
            <p:ph idx="1"/>
          </p:nvPr>
        </p:nvSpPr>
        <p:spPr>
          <a:xfrm>
            <a:off x="158496" y="914400"/>
            <a:ext cx="8833104"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NullIterator</a:t>
            </a:r>
            <a:r>
              <a:rPr lang="en-US" altLang="en-US" sz="2000" dirty="0">
                <a:latin typeface="Courier" pitchFamily="49" charset="0"/>
              </a:rPr>
              <a:t>: Iterator</a:t>
            </a:r>
          </a:p>
          <a:p>
            <a:pPr marL="0" indent="0">
              <a:buNone/>
            </a:pPr>
            <a:r>
              <a:rPr lang="en-US" altLang="en-US" sz="2000" dirty="0">
                <a:latin typeface="Courier" pitchFamily="49" charset="0"/>
              </a:rPr>
              <a:t>{</a:t>
            </a:r>
          </a:p>
          <a:p>
            <a:pPr marL="0" indent="0">
              <a:buNone/>
            </a:pPr>
            <a:r>
              <a:rPr lang="en-US" altLang="en-US" sz="2000" dirty="0">
                <a:latin typeface="Courier" pitchFamily="49" charset="0"/>
              </a:rPr>
              <a:t>    public object next() { return null;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bool </a:t>
            </a:r>
            <a:r>
              <a:rPr lang="en-US" altLang="en-US" sz="2000" dirty="0" err="1">
                <a:latin typeface="Courier" pitchFamily="49" charset="0"/>
              </a:rPr>
              <a:t>hasNext</a:t>
            </a:r>
            <a:r>
              <a:rPr lang="en-US" altLang="en-US" sz="2000" dirty="0">
                <a:latin typeface="Courier" pitchFamily="49" charset="0"/>
              </a:rPr>
              <a:t>() { return false; }</a:t>
            </a:r>
          </a:p>
          <a:p>
            <a:pPr marL="0" indent="0">
              <a:buNone/>
            </a:pPr>
            <a:r>
              <a:rPr lang="en-US" altLang="en-US" sz="2000" dirty="0">
                <a:latin typeface="Courier" pitchFamily="49" charset="0"/>
              </a:rPr>
              <a:t>}</a:t>
            </a:r>
          </a:p>
        </p:txBody>
      </p:sp>
      <p:pic>
        <p:nvPicPr>
          <p:cNvPr id="9" name="Audio 8">
            <a:hlinkClick r:id="" action="ppaction://media"/>
            <a:extLst>
              <a:ext uri="{FF2B5EF4-FFF2-40B4-BE49-F238E27FC236}">
                <a16:creationId xmlns:a16="http://schemas.microsoft.com/office/drawing/2014/main" id="{EF4B1BFD-878D-23B4-AD9E-70347C3336D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2AC51F5F-63E3-0B40-7B15-AA543FC6CF77}"/>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34</a:t>
            </a:fld>
            <a:endParaRPr lang="en-US" dirty="0"/>
          </a:p>
        </p:txBody>
      </p:sp>
      <p:sp>
        <p:nvSpPr>
          <p:cNvPr id="3" name="Rectangle 2">
            <a:extLst>
              <a:ext uri="{FF2B5EF4-FFF2-40B4-BE49-F238E27FC236}">
                <a16:creationId xmlns:a16="http://schemas.microsoft.com/office/drawing/2014/main" id="{F0BCC954-7DE9-55A0-D57E-7D35B55B8245}"/>
              </a:ext>
            </a:extLst>
          </p:cNvPr>
          <p:cNvSpPr/>
          <p:nvPr/>
        </p:nvSpPr>
        <p:spPr bwMode="auto">
          <a:xfrm>
            <a:off x="4080910" y="988995"/>
            <a:ext cx="1592580" cy="234696"/>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FC11E741-D60B-7AC8-DF08-1AD9C23D201A}"/>
              </a:ext>
            </a:extLst>
          </p:cNvPr>
          <p:cNvSpPr/>
          <p:nvPr/>
        </p:nvSpPr>
        <p:spPr bwMode="auto">
          <a:xfrm>
            <a:off x="4343395" y="1714900"/>
            <a:ext cx="1825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EA1E49A1-EE1E-3196-B21D-5B6A08FBF6D5}"/>
              </a:ext>
            </a:extLst>
          </p:cNvPr>
          <p:cNvSpPr/>
          <p:nvPr/>
        </p:nvSpPr>
        <p:spPr bwMode="auto">
          <a:xfrm>
            <a:off x="4419600" y="2476101"/>
            <a:ext cx="20574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389225428"/>
      </p:ext>
    </p:extLst>
  </p:cSld>
  <p:clrMapOvr>
    <a:masterClrMapping/>
  </p:clrMapOvr>
  <p:transition spd="slow" advTm="1897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3" grpId="0" animBg="1"/>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3027D-B30D-B600-55D4-A2BB0DD7C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120C8-15E5-8516-CEBC-0FB3373EE1B1}"/>
              </a:ext>
            </a:extLst>
          </p:cNvPr>
          <p:cNvSpPr>
            <a:spLocks noGrp="1"/>
          </p:cNvSpPr>
          <p:nvPr>
            <p:ph type="title"/>
          </p:nvPr>
        </p:nvSpPr>
        <p:spPr/>
        <p:txBody>
          <a:bodyPr/>
          <a:lstStyle/>
          <a:p>
            <a:pPr>
              <a:defRPr/>
            </a:pPr>
            <a:r>
              <a:rPr lang="en-US" dirty="0" err="1"/>
              <a:t>CompositeIterator</a:t>
            </a:r>
            <a:r>
              <a:rPr lang="en-US" dirty="0"/>
              <a:t> Class</a:t>
            </a:r>
            <a:endParaRPr lang="en-SG" dirty="0"/>
          </a:p>
        </p:txBody>
      </p:sp>
      <p:sp>
        <p:nvSpPr>
          <p:cNvPr id="28676" name="Content Placeholder 2">
            <a:extLst>
              <a:ext uri="{FF2B5EF4-FFF2-40B4-BE49-F238E27FC236}">
                <a16:creationId xmlns:a16="http://schemas.microsoft.com/office/drawing/2014/main" id="{590FECB5-AE51-579B-61F9-9A276626A553}"/>
              </a:ext>
            </a:extLst>
          </p:cNvPr>
          <p:cNvSpPr>
            <a:spLocks noGrp="1"/>
          </p:cNvSpPr>
          <p:nvPr>
            <p:ph idx="1"/>
          </p:nvPr>
        </p:nvSpPr>
        <p:spPr>
          <a:xfrm>
            <a:off x="158496" y="914400"/>
            <a:ext cx="8833104"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CompositeIterator</a:t>
            </a:r>
            <a:r>
              <a:rPr lang="en-US" altLang="en-US" sz="2000" dirty="0">
                <a:latin typeface="Courier" pitchFamily="49" charset="0"/>
              </a:rPr>
              <a:t>: Iterator {</a:t>
            </a:r>
          </a:p>
          <a:p>
            <a:pPr marL="0" indent="0">
              <a:buNone/>
            </a:pPr>
            <a:r>
              <a:rPr lang="en-US" altLang="en-US" sz="2000" dirty="0">
                <a:latin typeface="Courier" pitchFamily="49" charset="0"/>
              </a:rPr>
              <a:t>    Stack&lt;Iterator&gt; stack = new Stack&lt;Iterator&gt;();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a:t>
            </a:r>
            <a:r>
              <a:rPr lang="en-US" altLang="en-US" sz="2000" dirty="0" err="1">
                <a:latin typeface="Courier" pitchFamily="49" charset="0"/>
              </a:rPr>
              <a:t>CompositeIterator</a:t>
            </a:r>
            <a:r>
              <a:rPr lang="en-US" altLang="en-US" sz="2000" dirty="0">
                <a:latin typeface="Courier" pitchFamily="49" charset="0"/>
              </a:rPr>
              <a:t>(Iterator </a:t>
            </a:r>
            <a:r>
              <a:rPr lang="en-US" altLang="en-US" sz="2000" dirty="0" err="1">
                <a:latin typeface="Courier" pitchFamily="49" charset="0"/>
              </a:rPr>
              <a:t>iter</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stack.Push</a:t>
            </a:r>
            <a:r>
              <a:rPr lang="en-US" altLang="en-US" sz="2000" dirty="0">
                <a:latin typeface="Courier" pitchFamily="49" charset="0"/>
              </a:rPr>
              <a:t>(</a:t>
            </a:r>
            <a:r>
              <a:rPr lang="en-US" altLang="en-US" sz="2000" dirty="0" err="1">
                <a:latin typeface="Courier" pitchFamily="49" charset="0"/>
              </a:rPr>
              <a:t>iter</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p:txBody>
      </p:sp>
      <p:pic>
        <p:nvPicPr>
          <p:cNvPr id="15" name="Audio 14">
            <a:hlinkClick r:id="" action="ppaction://media"/>
            <a:extLst>
              <a:ext uri="{FF2B5EF4-FFF2-40B4-BE49-F238E27FC236}">
                <a16:creationId xmlns:a16="http://schemas.microsoft.com/office/drawing/2014/main" id="{CB6149C0-867A-F625-993C-6CBD418C941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EA2296C1-8E4B-EEAC-DA18-837D5C10E50E}"/>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35</a:t>
            </a:fld>
            <a:endParaRPr lang="en-US" dirty="0"/>
          </a:p>
        </p:txBody>
      </p:sp>
      <p:sp>
        <p:nvSpPr>
          <p:cNvPr id="3" name="Rectangle 2">
            <a:extLst>
              <a:ext uri="{FF2B5EF4-FFF2-40B4-BE49-F238E27FC236}">
                <a16:creationId xmlns:a16="http://schemas.microsoft.com/office/drawing/2014/main" id="{28969CE3-3D22-F32E-50C8-586B700E6891}"/>
              </a:ext>
            </a:extLst>
          </p:cNvPr>
          <p:cNvSpPr/>
          <p:nvPr/>
        </p:nvSpPr>
        <p:spPr bwMode="auto">
          <a:xfrm>
            <a:off x="4859756" y="992524"/>
            <a:ext cx="1592580" cy="234696"/>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78416D6F-246E-05CE-C753-4DA602A340EB}"/>
              </a:ext>
            </a:extLst>
          </p:cNvPr>
          <p:cNvSpPr/>
          <p:nvPr/>
        </p:nvSpPr>
        <p:spPr bwMode="auto">
          <a:xfrm>
            <a:off x="762000" y="1349702"/>
            <a:ext cx="7086600" cy="291646"/>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8FFD29CE-C3AD-FB12-F1C0-9CB02FFA6A81}"/>
              </a:ext>
            </a:extLst>
          </p:cNvPr>
          <p:cNvSpPr/>
          <p:nvPr/>
        </p:nvSpPr>
        <p:spPr bwMode="auto">
          <a:xfrm>
            <a:off x="1447800" y="2473452"/>
            <a:ext cx="2667000" cy="19354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1252383343"/>
      </p:ext>
    </p:extLst>
  </p:cSld>
  <p:clrMapOvr>
    <a:masterClrMapping/>
  </p:clrMapOvr>
  <p:transition spd="slow" advTm="6773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5"/>
                </p:tgtEl>
              </p:cMediaNode>
            </p:audio>
          </p:childTnLst>
        </p:cTn>
      </p:par>
    </p:tnLst>
    <p:bldLst>
      <p:bldP spid="3" grpId="0" animBg="1"/>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C1600-33D1-8FDF-8C1E-CB5570534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6CF46-D357-910C-E954-25E40D41DFBD}"/>
              </a:ext>
            </a:extLst>
          </p:cNvPr>
          <p:cNvSpPr>
            <a:spLocks noGrp="1"/>
          </p:cNvSpPr>
          <p:nvPr>
            <p:ph type="title"/>
          </p:nvPr>
        </p:nvSpPr>
        <p:spPr/>
        <p:txBody>
          <a:bodyPr/>
          <a:lstStyle/>
          <a:p>
            <a:pPr>
              <a:defRPr/>
            </a:pPr>
            <a:r>
              <a:rPr lang="en-US" dirty="0" err="1"/>
              <a:t>CompositeIterator</a:t>
            </a:r>
            <a:r>
              <a:rPr lang="en-US" dirty="0"/>
              <a:t> Class</a:t>
            </a:r>
            <a:endParaRPr lang="en-SG" dirty="0"/>
          </a:p>
        </p:txBody>
      </p:sp>
      <p:sp>
        <p:nvSpPr>
          <p:cNvPr id="28676" name="Content Placeholder 2">
            <a:extLst>
              <a:ext uri="{FF2B5EF4-FFF2-40B4-BE49-F238E27FC236}">
                <a16:creationId xmlns:a16="http://schemas.microsoft.com/office/drawing/2014/main" id="{53338B7D-5721-5BEF-1B0F-720CD81556F3}"/>
              </a:ext>
            </a:extLst>
          </p:cNvPr>
          <p:cNvSpPr>
            <a:spLocks noGrp="1"/>
          </p:cNvSpPr>
          <p:nvPr>
            <p:ph idx="1"/>
          </p:nvPr>
        </p:nvSpPr>
        <p:spPr>
          <a:xfrm>
            <a:off x="158496" y="914400"/>
            <a:ext cx="8833104" cy="5029200"/>
          </a:xfrm>
        </p:spPr>
        <p:txBody>
          <a:bodyPr/>
          <a:lstStyle/>
          <a:p>
            <a:pPr marL="0" indent="0">
              <a:buNone/>
            </a:pPr>
            <a:r>
              <a:rPr lang="en-US" altLang="en-US" sz="2000" dirty="0">
                <a:latin typeface="Courier" pitchFamily="49" charset="0"/>
              </a:rPr>
              <a:t>    public bool </a:t>
            </a:r>
            <a:r>
              <a:rPr lang="en-US" altLang="en-US" sz="2000" dirty="0" err="1">
                <a:latin typeface="Courier" pitchFamily="49" charset="0"/>
              </a:rPr>
              <a:t>hasNext</a:t>
            </a:r>
            <a:r>
              <a:rPr lang="en-US" altLang="en-US" sz="2000" dirty="0">
                <a:latin typeface="Courier" pitchFamily="49" charset="0"/>
              </a:rPr>
              <a:t>() {</a:t>
            </a:r>
          </a:p>
          <a:p>
            <a:pPr marL="0" indent="0">
              <a:buNone/>
            </a:pPr>
            <a:r>
              <a:rPr lang="en-US" altLang="en-US" sz="2000" dirty="0">
                <a:latin typeface="Courier" pitchFamily="49" charset="0"/>
              </a:rPr>
              <a:t>        if (</a:t>
            </a:r>
            <a:r>
              <a:rPr lang="en-US" altLang="en-US" sz="2000" dirty="0" err="1">
                <a:latin typeface="Courier" pitchFamily="49" charset="0"/>
              </a:rPr>
              <a:t>stack.Count</a:t>
            </a:r>
            <a:r>
              <a:rPr lang="en-US" altLang="en-US" sz="2000" dirty="0">
                <a:latin typeface="Courier" pitchFamily="49" charset="0"/>
              </a:rPr>
              <a:t> == 0)</a:t>
            </a:r>
          </a:p>
          <a:p>
            <a:pPr marL="0" indent="0">
              <a:buNone/>
            </a:pPr>
            <a:r>
              <a:rPr lang="en-US" altLang="en-US" sz="2000" dirty="0">
                <a:latin typeface="Courier" pitchFamily="49" charset="0"/>
              </a:rPr>
              <a:t>            return false;</a:t>
            </a:r>
          </a:p>
          <a:p>
            <a:pPr marL="0" indent="0">
              <a:buNone/>
            </a:pPr>
            <a:r>
              <a:rPr lang="en-US" altLang="en-US" sz="2000" dirty="0">
                <a:latin typeface="Courier" pitchFamily="49" charset="0"/>
              </a:rPr>
              <a:t>        else {</a:t>
            </a:r>
          </a:p>
          <a:p>
            <a:pPr marL="0" indent="0">
              <a:buNone/>
            </a:pPr>
            <a:r>
              <a:rPr lang="en-US" altLang="en-US" sz="2000" dirty="0">
                <a:latin typeface="Courier" pitchFamily="49" charset="0"/>
              </a:rPr>
              <a:t>            Iterator </a:t>
            </a:r>
            <a:r>
              <a:rPr lang="en-US" altLang="en-US" sz="2000" dirty="0" err="1">
                <a:latin typeface="Courier" pitchFamily="49" charset="0"/>
              </a:rPr>
              <a:t>iter</a:t>
            </a:r>
            <a:r>
              <a:rPr lang="en-US" altLang="en-US" sz="2000" dirty="0">
                <a:latin typeface="Courier" pitchFamily="49" charset="0"/>
              </a:rPr>
              <a:t> = </a:t>
            </a:r>
            <a:r>
              <a:rPr lang="en-US" altLang="en-US" sz="2000" dirty="0" err="1">
                <a:latin typeface="Courier" pitchFamily="49" charset="0"/>
              </a:rPr>
              <a:t>stack.Peek</a:t>
            </a:r>
            <a:r>
              <a:rPr lang="en-US" altLang="en-US" sz="2000" dirty="0">
                <a:latin typeface="Courier" pitchFamily="49" charset="0"/>
              </a:rPr>
              <a:t>();</a:t>
            </a:r>
          </a:p>
          <a:p>
            <a:pPr marL="0" indent="0">
              <a:buNone/>
            </a:pPr>
            <a:r>
              <a:rPr lang="en-US" altLang="en-US" sz="2000" dirty="0">
                <a:latin typeface="Courier" pitchFamily="49" charset="0"/>
              </a:rPr>
              <a:t>            if (!</a:t>
            </a:r>
            <a:r>
              <a:rPr lang="en-US" altLang="en-US" sz="2000" dirty="0" err="1">
                <a:latin typeface="Courier" pitchFamily="49" charset="0"/>
              </a:rPr>
              <a:t>iter.hasNext</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stack.Pop</a:t>
            </a:r>
            <a:r>
              <a:rPr lang="en-US" altLang="en-US" sz="2000" dirty="0">
                <a:latin typeface="Courier" pitchFamily="49" charset="0"/>
              </a:rPr>
              <a:t>();</a:t>
            </a:r>
          </a:p>
          <a:p>
            <a:pPr marL="0" indent="0">
              <a:buNone/>
            </a:pPr>
            <a:r>
              <a:rPr lang="en-US" altLang="en-US" sz="2000" dirty="0">
                <a:latin typeface="Courier" pitchFamily="49" charset="0"/>
              </a:rPr>
              <a:t>                return </a:t>
            </a:r>
            <a:r>
              <a:rPr lang="en-US" altLang="en-US" sz="2000" dirty="0" err="1">
                <a:latin typeface="Courier" pitchFamily="49" charset="0"/>
              </a:rPr>
              <a:t>hasNext</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else</a:t>
            </a:r>
          </a:p>
          <a:p>
            <a:pPr marL="0" indent="0">
              <a:buNone/>
            </a:pPr>
            <a:r>
              <a:rPr lang="en-US" altLang="en-US" sz="2000" dirty="0">
                <a:latin typeface="Courier" pitchFamily="49" charset="0"/>
              </a:rPr>
              <a:t>                return true;</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pic>
        <p:nvPicPr>
          <p:cNvPr id="12" name="Audio 11">
            <a:hlinkClick r:id="" action="ppaction://media"/>
            <a:extLst>
              <a:ext uri="{FF2B5EF4-FFF2-40B4-BE49-F238E27FC236}">
                <a16:creationId xmlns:a16="http://schemas.microsoft.com/office/drawing/2014/main" id="{60DAFAA3-18A8-91F7-4003-FB568EE677E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02AD630E-679F-9FDC-D275-C21F8950F8A6}"/>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36</a:t>
            </a:fld>
            <a:endParaRPr lang="en-US" dirty="0"/>
          </a:p>
        </p:txBody>
      </p:sp>
      <p:sp>
        <p:nvSpPr>
          <p:cNvPr id="3" name="Rectangle 2">
            <a:extLst>
              <a:ext uri="{FF2B5EF4-FFF2-40B4-BE49-F238E27FC236}">
                <a16:creationId xmlns:a16="http://schemas.microsoft.com/office/drawing/2014/main" id="{8D2D0532-3D93-D748-07BB-2325E8CAC82F}"/>
              </a:ext>
            </a:extLst>
          </p:cNvPr>
          <p:cNvSpPr/>
          <p:nvPr/>
        </p:nvSpPr>
        <p:spPr bwMode="auto">
          <a:xfrm>
            <a:off x="2057400" y="1371599"/>
            <a:ext cx="2514600" cy="27239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3D846564-562E-56E0-0ADF-3DF773EDC4FE}"/>
              </a:ext>
            </a:extLst>
          </p:cNvPr>
          <p:cNvSpPr/>
          <p:nvPr/>
        </p:nvSpPr>
        <p:spPr bwMode="auto">
          <a:xfrm>
            <a:off x="2057400" y="2417302"/>
            <a:ext cx="4419600" cy="2689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18EF31BB-8C24-6FB5-ADA1-33CD99129B83}"/>
              </a:ext>
            </a:extLst>
          </p:cNvPr>
          <p:cNvSpPr/>
          <p:nvPr/>
        </p:nvSpPr>
        <p:spPr bwMode="auto">
          <a:xfrm>
            <a:off x="2057400" y="2821403"/>
            <a:ext cx="3124200" cy="2689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C47233C8-D952-475E-6747-28B0F9069F75}"/>
              </a:ext>
            </a:extLst>
          </p:cNvPr>
          <p:cNvSpPr/>
          <p:nvPr/>
        </p:nvSpPr>
        <p:spPr bwMode="auto">
          <a:xfrm>
            <a:off x="2590800" y="3561670"/>
            <a:ext cx="1981200" cy="2689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B1ED7F5-C3BD-0EDD-455B-A87556D3D814}"/>
              </a:ext>
            </a:extLst>
          </p:cNvPr>
          <p:cNvSpPr/>
          <p:nvPr/>
        </p:nvSpPr>
        <p:spPr bwMode="auto">
          <a:xfrm>
            <a:off x="2648552" y="3877894"/>
            <a:ext cx="2609248" cy="2689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E3F08940-D827-9D6F-3F04-19B05A7F3837}"/>
              </a:ext>
            </a:extLst>
          </p:cNvPr>
          <p:cNvSpPr/>
          <p:nvPr/>
        </p:nvSpPr>
        <p:spPr bwMode="auto">
          <a:xfrm>
            <a:off x="2590800" y="5012399"/>
            <a:ext cx="1981200" cy="2689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2565643459"/>
      </p:ext>
    </p:extLst>
  </p:cSld>
  <p:clrMapOvr>
    <a:masterClrMapping/>
  </p:clrMapOvr>
  <p:transition spd="slow" advTm="6221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2"/>
                </p:tgtEl>
              </p:cMediaNode>
            </p:audio>
          </p:childTnLst>
        </p:cTn>
      </p:par>
    </p:tnLst>
    <p:bldLst>
      <p:bldP spid="3" grpId="0" animBg="1"/>
      <p:bldP spid="4" grpId="0" animBg="1"/>
      <p:bldP spid="5" grpId="0" animBg="1"/>
      <p:bldP spid="6"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17544-21F2-A6EB-8FA4-E3A3366D94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73471-94D8-478E-9838-C2E02D61B275}"/>
              </a:ext>
            </a:extLst>
          </p:cNvPr>
          <p:cNvSpPr>
            <a:spLocks noGrp="1"/>
          </p:cNvSpPr>
          <p:nvPr>
            <p:ph type="title"/>
          </p:nvPr>
        </p:nvSpPr>
        <p:spPr/>
        <p:txBody>
          <a:bodyPr/>
          <a:lstStyle/>
          <a:p>
            <a:pPr>
              <a:defRPr/>
            </a:pPr>
            <a:r>
              <a:rPr lang="en-US" dirty="0" err="1"/>
              <a:t>CompositeIterator</a:t>
            </a:r>
            <a:r>
              <a:rPr lang="en-US" dirty="0"/>
              <a:t> Class</a:t>
            </a:r>
            <a:endParaRPr lang="en-SG" dirty="0"/>
          </a:p>
        </p:txBody>
      </p:sp>
      <p:sp>
        <p:nvSpPr>
          <p:cNvPr id="28676" name="Content Placeholder 2">
            <a:extLst>
              <a:ext uri="{FF2B5EF4-FFF2-40B4-BE49-F238E27FC236}">
                <a16:creationId xmlns:a16="http://schemas.microsoft.com/office/drawing/2014/main" id="{743648DE-AB83-171E-911D-6A9E96A4DB9F}"/>
              </a:ext>
            </a:extLst>
          </p:cNvPr>
          <p:cNvSpPr>
            <a:spLocks noGrp="1"/>
          </p:cNvSpPr>
          <p:nvPr>
            <p:ph idx="1"/>
          </p:nvPr>
        </p:nvSpPr>
        <p:spPr>
          <a:xfrm>
            <a:off x="158496" y="914400"/>
            <a:ext cx="8833104" cy="5029200"/>
          </a:xfrm>
        </p:spPr>
        <p:txBody>
          <a:bodyPr/>
          <a:lstStyle/>
          <a:p>
            <a:pPr marL="0" indent="0">
              <a:buNone/>
            </a:pPr>
            <a:r>
              <a:rPr lang="en-US" altLang="en-US" sz="2000" dirty="0">
                <a:latin typeface="Courier" pitchFamily="49" charset="0"/>
              </a:rPr>
              <a:t>    public object next() {</a:t>
            </a:r>
          </a:p>
          <a:p>
            <a:pPr marL="0" indent="0">
              <a:buNone/>
            </a:pPr>
            <a:r>
              <a:rPr lang="en-US" altLang="en-US" sz="2000" dirty="0">
                <a:latin typeface="Courier" pitchFamily="49" charset="0"/>
              </a:rPr>
              <a:t>        Iterator </a:t>
            </a:r>
            <a:r>
              <a:rPr lang="en-US" altLang="en-US" sz="2000" dirty="0" err="1">
                <a:latin typeface="Courier" pitchFamily="49" charset="0"/>
              </a:rPr>
              <a:t>iter</a:t>
            </a:r>
            <a:r>
              <a:rPr lang="en-US" altLang="en-US" sz="2000" dirty="0">
                <a:latin typeface="Courier" pitchFamily="49" charset="0"/>
              </a:rPr>
              <a:t> = </a:t>
            </a:r>
            <a:r>
              <a:rPr lang="en-US" altLang="en-US" sz="2000" dirty="0" err="1">
                <a:latin typeface="Courier" pitchFamily="49" charset="0"/>
              </a:rPr>
              <a:t>stack.Peek</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MenuComponent</a:t>
            </a:r>
            <a:r>
              <a:rPr lang="en-US" altLang="en-US" sz="2000" dirty="0">
                <a:latin typeface="Courier" pitchFamily="49" charset="0"/>
              </a:rPr>
              <a:t> component = </a:t>
            </a:r>
          </a:p>
          <a:p>
            <a:pPr marL="0" indent="0">
              <a:buNone/>
            </a:pPr>
            <a:r>
              <a:rPr lang="en-US" altLang="en-US" sz="2000" dirty="0">
                <a:latin typeface="Courier" pitchFamily="49" charset="0"/>
              </a:rPr>
              <a:t>                           (MenuComponent) </a:t>
            </a:r>
            <a:r>
              <a:rPr lang="en-US" altLang="en-US" sz="2000" dirty="0" err="1">
                <a:latin typeface="Courier" pitchFamily="49" charset="0"/>
              </a:rPr>
              <a:t>iter.next</a:t>
            </a:r>
            <a:r>
              <a:rPr lang="en-US" altLang="en-US" sz="2000" dirty="0">
                <a:latin typeface="Courier" pitchFamily="49" charset="0"/>
              </a:rPr>
              <a:t>();</a:t>
            </a:r>
          </a:p>
          <a:p>
            <a:pPr marL="0" indent="0">
              <a:buNone/>
            </a:pPr>
            <a:r>
              <a:rPr lang="en-US" altLang="en-US" sz="2000" dirty="0">
                <a:latin typeface="Courier" pitchFamily="49" charset="0"/>
              </a:rPr>
              <a:t>        if (component is </a:t>
            </a:r>
            <a:r>
              <a:rPr lang="en-US" altLang="en-US" sz="2000" dirty="0" err="1">
                <a:latin typeface="Courier" pitchFamily="49" charset="0"/>
              </a:rPr>
              <a:t>DinerMenu</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stack.Push</a:t>
            </a:r>
            <a:r>
              <a:rPr lang="en-US" altLang="en-US" sz="2000" dirty="0">
                <a:latin typeface="Courier" pitchFamily="49" charset="0"/>
              </a:rPr>
              <a:t>(</a:t>
            </a:r>
            <a:r>
              <a:rPr lang="en-US" altLang="en-US" sz="2000" dirty="0" err="1">
                <a:latin typeface="Courier" pitchFamily="49" charset="0"/>
              </a:rPr>
              <a:t>component.createIterator</a:t>
            </a:r>
            <a:r>
              <a:rPr lang="en-US" altLang="en-US" sz="2000" dirty="0">
                <a:latin typeface="Courier" pitchFamily="49" charset="0"/>
              </a:rPr>
              <a:t>());</a:t>
            </a:r>
          </a:p>
          <a:p>
            <a:pPr marL="0" indent="0">
              <a:buNone/>
            </a:pPr>
            <a:r>
              <a:rPr lang="en-US" altLang="en-US" sz="2000" dirty="0">
                <a:latin typeface="Courier" pitchFamily="49" charset="0"/>
              </a:rPr>
              <a:t>        return component;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pic>
        <p:nvPicPr>
          <p:cNvPr id="15" name="Audio 14">
            <a:hlinkClick r:id="" action="ppaction://media"/>
            <a:extLst>
              <a:ext uri="{FF2B5EF4-FFF2-40B4-BE49-F238E27FC236}">
                <a16:creationId xmlns:a16="http://schemas.microsoft.com/office/drawing/2014/main" id="{F8B4691F-34B8-5EDC-D5BE-98F00DF9805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6D326095-3823-EEF1-B8D3-C997F3BA9B14}"/>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37</a:t>
            </a:fld>
            <a:endParaRPr lang="en-US" dirty="0"/>
          </a:p>
        </p:txBody>
      </p:sp>
      <p:sp>
        <p:nvSpPr>
          <p:cNvPr id="3" name="Rectangle 2">
            <a:extLst>
              <a:ext uri="{FF2B5EF4-FFF2-40B4-BE49-F238E27FC236}">
                <a16:creationId xmlns:a16="http://schemas.microsoft.com/office/drawing/2014/main" id="{9E521E29-E30F-B863-3009-0B519E3A904A}"/>
              </a:ext>
            </a:extLst>
          </p:cNvPr>
          <p:cNvSpPr/>
          <p:nvPr/>
        </p:nvSpPr>
        <p:spPr bwMode="auto">
          <a:xfrm>
            <a:off x="1397990" y="1360479"/>
            <a:ext cx="4648200" cy="26669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890DD8A6-9C31-D3FC-0532-30279EC78844}"/>
              </a:ext>
            </a:extLst>
          </p:cNvPr>
          <p:cNvSpPr/>
          <p:nvPr/>
        </p:nvSpPr>
        <p:spPr bwMode="auto">
          <a:xfrm>
            <a:off x="1371599" y="1671496"/>
            <a:ext cx="7315199" cy="68805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593EC4A6-273B-D7BA-6B69-C281CE79B5C9}"/>
              </a:ext>
            </a:extLst>
          </p:cNvPr>
          <p:cNvSpPr/>
          <p:nvPr/>
        </p:nvSpPr>
        <p:spPr bwMode="auto">
          <a:xfrm>
            <a:off x="1397991" y="2461743"/>
            <a:ext cx="6679209" cy="654903"/>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8A39B0E-4BFF-F36D-6231-3E5F60FFFBAA}"/>
              </a:ext>
            </a:extLst>
          </p:cNvPr>
          <p:cNvSpPr/>
          <p:nvPr/>
        </p:nvSpPr>
        <p:spPr bwMode="auto">
          <a:xfrm>
            <a:off x="1430876" y="3160655"/>
            <a:ext cx="2760125" cy="277732"/>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517735621"/>
      </p:ext>
    </p:extLst>
  </p:cSld>
  <p:clrMapOvr>
    <a:masterClrMapping/>
  </p:clrMapOvr>
  <p:transition spd="slow" advTm="3767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5"/>
                </p:tgtEl>
              </p:cMediaNode>
            </p:audio>
          </p:childTnLst>
        </p:cTn>
      </p:par>
    </p:tnLst>
    <p:bldLst>
      <p:bldP spid="3" grpId="0" animBg="1"/>
      <p:bldP spid="4" grpId="0" animBg="1"/>
      <p:bldP spid="5"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C5A9F-80ED-62C3-2E8D-ECB3F6997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B5CC2E-544B-0DDD-DB5E-E6FC63746CD0}"/>
              </a:ext>
            </a:extLst>
          </p:cNvPr>
          <p:cNvSpPr>
            <a:spLocks noGrp="1"/>
          </p:cNvSpPr>
          <p:nvPr>
            <p:ph type="title"/>
          </p:nvPr>
        </p:nvSpPr>
        <p:spPr/>
        <p:txBody>
          <a:bodyPr/>
          <a:lstStyle/>
          <a:p>
            <a:pPr>
              <a:defRPr/>
            </a:pPr>
            <a:r>
              <a:rPr lang="en-US" dirty="0"/>
              <a:t>How About a Vegetarian Menu?</a:t>
            </a:r>
            <a:endParaRPr lang="en-SG" dirty="0"/>
          </a:p>
        </p:txBody>
      </p:sp>
      <p:sp>
        <p:nvSpPr>
          <p:cNvPr id="28676" name="Content Placeholder 2">
            <a:extLst>
              <a:ext uri="{FF2B5EF4-FFF2-40B4-BE49-F238E27FC236}">
                <a16:creationId xmlns:a16="http://schemas.microsoft.com/office/drawing/2014/main" id="{0EB7C492-B265-DC52-5EF0-82E45358FB47}"/>
              </a:ext>
            </a:extLst>
          </p:cNvPr>
          <p:cNvSpPr>
            <a:spLocks noGrp="1"/>
          </p:cNvSpPr>
          <p:nvPr>
            <p:ph idx="1"/>
          </p:nvPr>
        </p:nvSpPr>
        <p:spPr>
          <a:xfrm>
            <a:off x="158496" y="838200"/>
            <a:ext cx="8833104" cy="5029200"/>
          </a:xfrm>
        </p:spPr>
        <p:txBody>
          <a:bodyPr/>
          <a:lstStyle/>
          <a:p>
            <a:pPr marL="0" indent="0">
              <a:buNone/>
            </a:pPr>
            <a:r>
              <a:rPr lang="en-US" altLang="en-US" sz="2000" dirty="0">
                <a:latin typeface="Courier" pitchFamily="49" charset="0"/>
              </a:rPr>
              <a:t>private class Waitress</a:t>
            </a:r>
          </a:p>
          <a:p>
            <a:pPr marL="0" indent="0">
              <a:buNone/>
            </a:pPr>
            <a:r>
              <a:rPr lang="en-US" altLang="en-US" sz="2000" dirty="0">
                <a:latin typeface="Courier" pitchFamily="49" charset="0"/>
              </a:rPr>
              <a:t>    // The rest is unchanged</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printVegetarianMenu</a:t>
            </a:r>
            <a:r>
              <a:rPr lang="en-US" altLang="en-US" sz="2000" dirty="0">
                <a:latin typeface="Courier" pitchFamily="49" charset="0"/>
              </a:rPr>
              <a:t>() {</a:t>
            </a:r>
          </a:p>
          <a:p>
            <a:pPr marL="0" indent="0">
              <a:buNone/>
            </a:pPr>
            <a:r>
              <a:rPr lang="en-US" altLang="en-US" sz="2000" dirty="0">
                <a:latin typeface="Courier" pitchFamily="49" charset="0"/>
              </a:rPr>
              <a:t>    Iterator </a:t>
            </a:r>
            <a:r>
              <a:rPr lang="en-US" altLang="en-US" sz="2000" dirty="0" err="1">
                <a:latin typeface="Courier" pitchFamily="49" charset="0"/>
              </a:rPr>
              <a:t>iter</a:t>
            </a:r>
            <a:r>
              <a:rPr lang="en-US" altLang="en-US" sz="2000" dirty="0">
                <a:latin typeface="Courier" pitchFamily="49" charset="0"/>
              </a:rPr>
              <a:t> = </a:t>
            </a:r>
            <a:r>
              <a:rPr lang="en-US" altLang="en-US" sz="2000" dirty="0" err="1">
                <a:latin typeface="Courier" pitchFamily="49" charset="0"/>
              </a:rPr>
              <a:t>all_menus.createIterator</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("VEGETARIAN MENU");</a:t>
            </a:r>
          </a:p>
          <a:p>
            <a:pPr marL="0" indent="0">
              <a:buNone/>
            </a:pPr>
            <a:r>
              <a:rPr lang="en-US" altLang="en-US" sz="2000" dirty="0">
                <a:latin typeface="Courier" pitchFamily="49" charset="0"/>
              </a:rPr>
              <a:t>    while (</a:t>
            </a:r>
            <a:r>
              <a:rPr lang="en-US" altLang="en-US" sz="2000" dirty="0" err="1">
                <a:latin typeface="Courier" pitchFamily="49" charset="0"/>
              </a:rPr>
              <a:t>iter.hasNext</a:t>
            </a:r>
            <a:r>
              <a:rPr lang="en-US" altLang="en-US" sz="2000" dirty="0">
                <a:latin typeface="Courier" pitchFamily="49" charset="0"/>
              </a:rPr>
              <a:t>()) {</a:t>
            </a:r>
          </a:p>
          <a:p>
            <a:pPr marL="0" indent="0">
              <a:buNone/>
            </a:pPr>
            <a:r>
              <a:rPr lang="en-US" altLang="en-US" sz="2000" dirty="0">
                <a:latin typeface="Courier" pitchFamily="49" charset="0"/>
              </a:rPr>
              <a:t>        MenuComponent mc = (MenuComponent) </a:t>
            </a:r>
            <a:r>
              <a:rPr lang="en-US" altLang="en-US" sz="2000" dirty="0" err="1">
                <a:latin typeface="Courier" pitchFamily="49" charset="0"/>
              </a:rPr>
              <a:t>iter.next</a:t>
            </a:r>
            <a:r>
              <a:rPr lang="en-US" altLang="en-US" sz="2000" dirty="0">
                <a:latin typeface="Courier" pitchFamily="49" charset="0"/>
              </a:rPr>
              <a:t>();</a:t>
            </a:r>
          </a:p>
          <a:p>
            <a:pPr marL="0" indent="0">
              <a:buNone/>
            </a:pPr>
            <a:r>
              <a:rPr lang="en-US" altLang="en-US" sz="2000" dirty="0">
                <a:latin typeface="Courier" pitchFamily="49" charset="0"/>
              </a:rPr>
              <a:t>        try {</a:t>
            </a:r>
          </a:p>
          <a:p>
            <a:pPr marL="0" indent="0">
              <a:buNone/>
            </a:pPr>
            <a:r>
              <a:rPr lang="en-US" altLang="en-US" sz="2000" dirty="0">
                <a:latin typeface="Courier" pitchFamily="49" charset="0"/>
              </a:rPr>
              <a:t>            if (</a:t>
            </a:r>
            <a:r>
              <a:rPr lang="en-US" altLang="en-US" sz="2000" dirty="0" err="1">
                <a:latin typeface="Courier" pitchFamily="49" charset="0"/>
              </a:rPr>
              <a:t>mc.Vegetarian</a:t>
            </a:r>
            <a:r>
              <a:rPr lang="en-US" altLang="en-US" sz="2000" dirty="0">
                <a:latin typeface="Courier" pitchFamily="49" charset="0"/>
              </a:rPr>
              <a:t> == true)</a:t>
            </a:r>
          </a:p>
          <a:p>
            <a:pPr marL="0" indent="0">
              <a:buNone/>
            </a:pPr>
            <a:r>
              <a:rPr lang="en-US" altLang="en-US" sz="2000" dirty="0">
                <a:latin typeface="Courier" pitchFamily="49" charset="0"/>
              </a:rPr>
              <a:t>                </a:t>
            </a:r>
            <a:r>
              <a:rPr lang="en-US" altLang="en-US" sz="2000" dirty="0" err="1">
                <a:latin typeface="Courier" pitchFamily="49" charset="0"/>
              </a:rPr>
              <a:t>mc.print</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catch (</a:t>
            </a:r>
            <a:r>
              <a:rPr lang="en-US" altLang="en-US" sz="2000" dirty="0" err="1">
                <a:latin typeface="Courier" pitchFamily="49" charset="0"/>
              </a:rPr>
              <a:t>NotSupportedException</a:t>
            </a:r>
            <a:r>
              <a:rPr lang="en-US" altLang="en-US" sz="2000" dirty="0">
                <a:latin typeface="Courier" pitchFamily="49" charset="0"/>
              </a:rPr>
              <a:t>) {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pic>
        <p:nvPicPr>
          <p:cNvPr id="16" name="Audio 15">
            <a:hlinkClick r:id="" action="ppaction://media"/>
            <a:extLst>
              <a:ext uri="{FF2B5EF4-FFF2-40B4-BE49-F238E27FC236}">
                <a16:creationId xmlns:a16="http://schemas.microsoft.com/office/drawing/2014/main" id="{C71A8224-BED2-EA67-ED19-35A56A02355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AA2071A5-84F5-66E3-EE46-063A68891F12}"/>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38</a:t>
            </a:fld>
            <a:endParaRPr lang="en-US" dirty="0"/>
          </a:p>
        </p:txBody>
      </p:sp>
      <p:sp>
        <p:nvSpPr>
          <p:cNvPr id="3" name="Rectangle 2">
            <a:extLst>
              <a:ext uri="{FF2B5EF4-FFF2-40B4-BE49-F238E27FC236}">
                <a16:creationId xmlns:a16="http://schemas.microsoft.com/office/drawing/2014/main" id="{4F723F5C-06DA-A571-8B7F-2E36303C6811}"/>
              </a:ext>
            </a:extLst>
          </p:cNvPr>
          <p:cNvSpPr/>
          <p:nvPr/>
        </p:nvSpPr>
        <p:spPr bwMode="auto">
          <a:xfrm>
            <a:off x="871888" y="2373830"/>
            <a:ext cx="6671912" cy="23910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56C1AAD0-15D5-73BD-CE35-961D1FD68F54}"/>
              </a:ext>
            </a:extLst>
          </p:cNvPr>
          <p:cNvSpPr/>
          <p:nvPr/>
        </p:nvSpPr>
        <p:spPr bwMode="auto">
          <a:xfrm>
            <a:off x="838200" y="3127088"/>
            <a:ext cx="3352800" cy="225712"/>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8B773F54-ECBE-73C6-4E94-6E93A168D771}"/>
              </a:ext>
            </a:extLst>
          </p:cNvPr>
          <p:cNvSpPr/>
          <p:nvPr/>
        </p:nvSpPr>
        <p:spPr bwMode="auto">
          <a:xfrm>
            <a:off x="1447800" y="3477126"/>
            <a:ext cx="7315200" cy="23910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BB9E2A41-FBFE-0A51-C900-24BEB3476EF5}"/>
              </a:ext>
            </a:extLst>
          </p:cNvPr>
          <p:cNvSpPr/>
          <p:nvPr/>
        </p:nvSpPr>
        <p:spPr bwMode="auto">
          <a:xfrm>
            <a:off x="2057400" y="4189274"/>
            <a:ext cx="4114800" cy="71255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E9803C4-76ED-8CCD-7B72-7388AFA03167}"/>
              </a:ext>
            </a:extLst>
          </p:cNvPr>
          <p:cNvSpPr/>
          <p:nvPr/>
        </p:nvSpPr>
        <p:spPr bwMode="auto">
          <a:xfrm>
            <a:off x="2514600" y="5315670"/>
            <a:ext cx="3190775" cy="24693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Tree>
    <p:custDataLst>
      <p:tags r:id="rId1"/>
    </p:custDataLst>
    <p:extLst>
      <p:ext uri="{BB962C8B-B14F-4D97-AF65-F5344CB8AC3E}">
        <p14:creationId xmlns:p14="http://schemas.microsoft.com/office/powerpoint/2010/main" val="3086275954"/>
      </p:ext>
    </p:extLst>
  </p:cSld>
  <p:clrMapOvr>
    <a:masterClrMapping/>
  </p:clrMapOvr>
  <p:transition spd="slow" advTm="56064">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6"/>
                </p:tgtEl>
              </p:cMediaNode>
            </p:audio>
          </p:childTnLst>
        </p:cTn>
      </p:par>
    </p:tnLst>
    <p:bldLst>
      <p:bldP spid="3" grpId="0" animBg="1"/>
      <p:bldP spid="4" grpId="0" animBg="1"/>
      <p:bldP spid="5" grpId="0" animBg="1"/>
      <p:bldP spid="6"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4C2C6-82D0-C073-B88F-0054BC935AB3}"/>
            </a:ext>
          </a:extLst>
        </p:cNvPr>
        <p:cNvGrpSpPr/>
        <p:nvPr/>
      </p:nvGrpSpPr>
      <p:grpSpPr>
        <a:xfrm>
          <a:off x="0" y="0"/>
          <a:ext cx="0" cy="0"/>
          <a:chOff x="0" y="0"/>
          <a:chExt cx="0" cy="0"/>
        </a:xfrm>
      </p:grpSpPr>
      <p:sp>
        <p:nvSpPr>
          <p:cNvPr id="31748" name="Content Placeholder 2">
            <a:extLst>
              <a:ext uri="{FF2B5EF4-FFF2-40B4-BE49-F238E27FC236}">
                <a16:creationId xmlns:a16="http://schemas.microsoft.com/office/drawing/2014/main" id="{8CC69EA0-86DA-4D2A-8D4C-7C85B9CE0B3F}"/>
              </a:ext>
            </a:extLst>
          </p:cNvPr>
          <p:cNvSpPr>
            <a:spLocks noGrp="1"/>
          </p:cNvSpPr>
          <p:nvPr>
            <p:ph idx="1"/>
          </p:nvPr>
        </p:nvSpPr>
        <p:spPr>
          <a:xfrm>
            <a:off x="304800" y="990600"/>
            <a:ext cx="8610600" cy="5029200"/>
          </a:xfrm>
        </p:spPr>
        <p:txBody>
          <a:bodyPr/>
          <a:lstStyle/>
          <a:p>
            <a:pPr marL="0" indent="0">
              <a:buNone/>
            </a:pPr>
            <a:r>
              <a:rPr lang="en-US" altLang="en-US" sz="1800" dirty="0" err="1">
                <a:latin typeface="Courier" pitchFamily="49" charset="0"/>
              </a:rPr>
              <a:t>waitress.printVegetarianMenu</a:t>
            </a:r>
            <a:r>
              <a:rPr lang="en-US" altLang="en-US" sz="1800" dirty="0">
                <a:latin typeface="Courier" pitchFamily="49" charset="0"/>
              </a:rPr>
              <a:t>();</a:t>
            </a:r>
          </a:p>
        </p:txBody>
      </p:sp>
      <p:sp>
        <p:nvSpPr>
          <p:cNvPr id="4" name="TextBox 3">
            <a:extLst>
              <a:ext uri="{FF2B5EF4-FFF2-40B4-BE49-F238E27FC236}">
                <a16:creationId xmlns:a16="http://schemas.microsoft.com/office/drawing/2014/main" id="{2919F07E-53AE-3038-5260-CDBF00002F20}"/>
              </a:ext>
            </a:extLst>
          </p:cNvPr>
          <p:cNvSpPr txBox="1"/>
          <p:nvPr/>
        </p:nvSpPr>
        <p:spPr>
          <a:xfrm>
            <a:off x="338007" y="1587400"/>
            <a:ext cx="8540496" cy="1323439"/>
          </a:xfrm>
          <a:prstGeom prst="rect">
            <a:avLst/>
          </a:prstGeom>
          <a:noFill/>
          <a:ln>
            <a:solidFill>
              <a:schemeClr val="accent1"/>
            </a:solidFill>
          </a:ln>
        </p:spPr>
        <p:txBody>
          <a:bodyPr wrap="square" rtlCol="0">
            <a:spAutoFit/>
          </a:bodyPr>
          <a:lstStyle/>
          <a:p>
            <a:r>
              <a:rPr lang="en-GB" sz="1600" dirty="0">
                <a:latin typeface="Courier New" panose="02070309020205020404" pitchFamily="49" charset="0"/>
                <a:cs typeface="Courier New" panose="02070309020205020404" pitchFamily="49" charset="0"/>
              </a:rPr>
              <a:t>VEGETARIAN MENU</a:t>
            </a:r>
          </a:p>
          <a:p>
            <a:r>
              <a:rPr lang="en-GB" sz="1600" dirty="0">
                <a:latin typeface="Courier New" panose="02070309020205020404" pitchFamily="49" charset="0"/>
                <a:cs typeface="Courier New" panose="02070309020205020404" pitchFamily="49" charset="0"/>
              </a:rPr>
              <a:t>  Blueberry Pancakes (veg.): $3.99</a:t>
            </a:r>
          </a:p>
          <a:p>
            <a:r>
              <a:rPr lang="en-GB" sz="1600" dirty="0">
                <a:latin typeface="Courier New" panose="02070309020205020404" pitchFamily="49" charset="0"/>
                <a:cs typeface="Courier New" panose="02070309020205020404" pitchFamily="49" charset="0"/>
              </a:rPr>
              <a:t>  -- Pancakes made with fresh blueberries and maple syrup</a:t>
            </a:r>
          </a:p>
          <a:p>
            <a:r>
              <a:rPr lang="en-GB" sz="1600" dirty="0">
                <a:latin typeface="Courier New" panose="02070309020205020404" pitchFamily="49" charset="0"/>
                <a:cs typeface="Courier New" panose="02070309020205020404" pitchFamily="49" charset="0"/>
              </a:rPr>
              <a:t>  Veggie Spaghetti (veg.): $5.99</a:t>
            </a:r>
          </a:p>
          <a:p>
            <a:r>
              <a:rPr lang="en-GB" sz="1600" dirty="0">
                <a:latin typeface="Courier New" panose="02070309020205020404" pitchFamily="49" charset="0"/>
                <a:cs typeface="Courier New" panose="02070309020205020404" pitchFamily="49" charset="0"/>
              </a:rPr>
              <a:t>  -- Spaghetti with mushrooms, spinach and tomatoes</a:t>
            </a:r>
          </a:p>
        </p:txBody>
      </p:sp>
      <p:sp>
        <p:nvSpPr>
          <p:cNvPr id="2" name="Title 1">
            <a:extLst>
              <a:ext uri="{FF2B5EF4-FFF2-40B4-BE49-F238E27FC236}">
                <a16:creationId xmlns:a16="http://schemas.microsoft.com/office/drawing/2014/main" id="{A86DA731-C43F-F52F-D448-6995EE865E59}"/>
              </a:ext>
            </a:extLst>
          </p:cNvPr>
          <p:cNvSpPr>
            <a:spLocks noGrp="1"/>
          </p:cNvSpPr>
          <p:nvPr>
            <p:ph type="title"/>
          </p:nvPr>
        </p:nvSpPr>
        <p:spPr/>
        <p:txBody>
          <a:bodyPr/>
          <a:lstStyle/>
          <a:p>
            <a:pPr>
              <a:defRPr/>
            </a:pPr>
            <a:r>
              <a:rPr lang="en-US" dirty="0"/>
              <a:t>Let’s Test It</a:t>
            </a:r>
            <a:endParaRPr lang="en-SG" dirty="0"/>
          </a:p>
        </p:txBody>
      </p:sp>
      <p:pic>
        <p:nvPicPr>
          <p:cNvPr id="8" name="Audio 7">
            <a:hlinkClick r:id="" action="ppaction://media"/>
            <a:extLst>
              <a:ext uri="{FF2B5EF4-FFF2-40B4-BE49-F238E27FC236}">
                <a16:creationId xmlns:a16="http://schemas.microsoft.com/office/drawing/2014/main" id="{32533EEA-9B6B-58AD-3BCC-3D926F26038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5" name="Slide Number Placeholder 3">
            <a:extLst>
              <a:ext uri="{FF2B5EF4-FFF2-40B4-BE49-F238E27FC236}">
                <a16:creationId xmlns:a16="http://schemas.microsoft.com/office/drawing/2014/main" id="{9035579B-69F9-1725-C0C0-257445024FE1}"/>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39</a:t>
            </a:fld>
            <a:endParaRPr lang="en-US" dirty="0"/>
          </a:p>
        </p:txBody>
      </p:sp>
    </p:spTree>
    <p:custDataLst>
      <p:tags r:id="rId1"/>
    </p:custDataLst>
    <p:extLst>
      <p:ext uri="{BB962C8B-B14F-4D97-AF65-F5344CB8AC3E}">
        <p14:creationId xmlns:p14="http://schemas.microsoft.com/office/powerpoint/2010/main" val="2506391453"/>
      </p:ext>
    </p:extLst>
  </p:cSld>
  <p:clrMapOvr>
    <a:masterClrMapping/>
  </p:clrMapOvr>
  <p:transition spd="slow" advTm="1628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B3C92-6E07-D240-AFAE-D52BE6B42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299D93-B0CB-FB7E-08DB-CD30D412FDC6}"/>
              </a:ext>
            </a:extLst>
          </p:cNvPr>
          <p:cNvSpPr>
            <a:spLocks noGrp="1"/>
          </p:cNvSpPr>
          <p:nvPr>
            <p:ph type="title"/>
          </p:nvPr>
        </p:nvSpPr>
        <p:spPr/>
        <p:txBody>
          <a:bodyPr/>
          <a:lstStyle/>
          <a:p>
            <a:pPr>
              <a:defRPr/>
            </a:pPr>
            <a:r>
              <a:rPr lang="en-US" dirty="0" err="1"/>
              <a:t>MenuItem</a:t>
            </a:r>
            <a:r>
              <a:rPr lang="en-US" dirty="0"/>
              <a:t> Class</a:t>
            </a:r>
            <a:endParaRPr lang="en-SG" dirty="0"/>
          </a:p>
        </p:txBody>
      </p:sp>
      <p:sp>
        <p:nvSpPr>
          <p:cNvPr id="28676" name="Content Placeholder 2">
            <a:extLst>
              <a:ext uri="{FF2B5EF4-FFF2-40B4-BE49-F238E27FC236}">
                <a16:creationId xmlns:a16="http://schemas.microsoft.com/office/drawing/2014/main" id="{02F1B048-932D-6AD5-0919-3EBCCF82C74C}"/>
              </a:ext>
            </a:extLst>
          </p:cNvPr>
          <p:cNvSpPr>
            <a:spLocks noGrp="1"/>
          </p:cNvSpPr>
          <p:nvPr>
            <p:ph idx="1"/>
          </p:nvPr>
        </p:nvSpPr>
        <p:spPr>
          <a:xfrm>
            <a:off x="228600" y="838200"/>
            <a:ext cx="8686800" cy="5029200"/>
          </a:xfrm>
        </p:spPr>
        <p:txBody>
          <a:bodyPr/>
          <a:lstStyle/>
          <a:p>
            <a:pPr marL="0" indent="0">
              <a:buNone/>
            </a:pPr>
            <a:r>
              <a:rPr lang="en-US" altLang="en-US" sz="2000" dirty="0">
                <a:latin typeface="Courier" pitchFamily="49" charset="0"/>
              </a:rPr>
              <a:t>    public </a:t>
            </a:r>
            <a:r>
              <a:rPr lang="en-US" altLang="en-US" sz="2000" dirty="0" err="1">
                <a:latin typeface="Courier" pitchFamily="49" charset="0"/>
              </a:rPr>
              <a:t>MenuItem</a:t>
            </a:r>
            <a:r>
              <a:rPr lang="en-US" altLang="en-US" sz="2000" dirty="0">
                <a:latin typeface="Courier" pitchFamily="49" charset="0"/>
              </a:rPr>
              <a:t>(string name, string description, </a:t>
            </a:r>
          </a:p>
          <a:p>
            <a:pPr marL="0" indent="0">
              <a:buNone/>
            </a:pPr>
            <a:r>
              <a:rPr lang="en-US" altLang="en-US" sz="2000" dirty="0">
                <a:latin typeface="Courier" pitchFamily="49" charset="0"/>
              </a:rPr>
              <a:t>                    bool vegetarian, double price) {</a:t>
            </a:r>
          </a:p>
          <a:p>
            <a:pPr marL="0" indent="0">
              <a:buNone/>
            </a:pPr>
            <a:r>
              <a:rPr lang="en-US" altLang="en-US" sz="2000" dirty="0">
                <a:latin typeface="Courier" pitchFamily="49" charset="0"/>
              </a:rPr>
              <a:t>        this.name = name;</a:t>
            </a:r>
          </a:p>
          <a:p>
            <a:pPr marL="0" indent="0">
              <a:buNone/>
            </a:pPr>
            <a:r>
              <a:rPr lang="en-US" altLang="en-US" sz="2000" dirty="0">
                <a:latin typeface="Courier" pitchFamily="49" charset="0"/>
              </a:rPr>
              <a:t>        </a:t>
            </a:r>
            <a:r>
              <a:rPr lang="en-US" altLang="en-US" sz="2000" dirty="0" err="1">
                <a:latin typeface="Courier" pitchFamily="49" charset="0"/>
              </a:rPr>
              <a:t>this.description</a:t>
            </a:r>
            <a:r>
              <a:rPr lang="en-US" altLang="en-US" sz="2000" dirty="0">
                <a:latin typeface="Courier" pitchFamily="49" charset="0"/>
              </a:rPr>
              <a:t> = description;</a:t>
            </a:r>
          </a:p>
          <a:p>
            <a:pPr marL="0" indent="0">
              <a:buNone/>
            </a:pPr>
            <a:r>
              <a:rPr lang="en-US" altLang="en-US" sz="2000" dirty="0">
                <a:latin typeface="Courier" pitchFamily="49" charset="0"/>
              </a:rPr>
              <a:t>        </a:t>
            </a:r>
            <a:r>
              <a:rPr lang="en-US" altLang="en-US" sz="2000" dirty="0" err="1">
                <a:latin typeface="Courier" pitchFamily="49" charset="0"/>
              </a:rPr>
              <a:t>this.vegetarian</a:t>
            </a:r>
            <a:r>
              <a:rPr lang="en-US" altLang="en-US" sz="2000" dirty="0">
                <a:latin typeface="Courier" pitchFamily="49" charset="0"/>
              </a:rPr>
              <a:t> = vegetarian;</a:t>
            </a:r>
          </a:p>
          <a:p>
            <a:pPr marL="0" indent="0">
              <a:buNone/>
            </a:pPr>
            <a:r>
              <a:rPr lang="en-US" altLang="en-US" sz="2000" dirty="0">
                <a:latin typeface="Courier" pitchFamily="49" charset="0"/>
              </a:rPr>
              <a:t>        </a:t>
            </a:r>
            <a:r>
              <a:rPr lang="en-US" altLang="en-US" sz="2000" dirty="0" err="1">
                <a:latin typeface="Courier" pitchFamily="49" charset="0"/>
              </a:rPr>
              <a:t>this.price</a:t>
            </a:r>
            <a:r>
              <a:rPr lang="en-US" altLang="en-US" sz="2000" dirty="0">
                <a:latin typeface="Courier" pitchFamily="49" charset="0"/>
              </a:rPr>
              <a:t> = price;</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public void print()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Console.Write</a:t>
            </a:r>
            <a:r>
              <a:rPr lang="en-US" altLang="en-US" sz="2000" dirty="0">
                <a:latin typeface="Courier" pitchFamily="49" charset="0"/>
              </a:rPr>
              <a:t>($"  {name}");</a:t>
            </a:r>
          </a:p>
          <a:p>
            <a:pPr marL="0" indent="0">
              <a:buNone/>
            </a:pPr>
            <a:r>
              <a:rPr lang="en-US" altLang="en-US" sz="2000" dirty="0">
                <a:latin typeface="Courier" pitchFamily="49" charset="0"/>
              </a:rPr>
              <a:t>        if (vegetarian) </a:t>
            </a:r>
            <a:r>
              <a:rPr lang="en-US" altLang="en-US" sz="2000" dirty="0" err="1">
                <a:latin typeface="Courier" pitchFamily="49" charset="0"/>
              </a:rPr>
              <a:t>Console.Write</a:t>
            </a:r>
            <a:r>
              <a:rPr lang="en-US" altLang="en-US" sz="2000" dirty="0">
                <a:latin typeface="Courier" pitchFamily="49" charset="0"/>
              </a:rPr>
              <a:t>(" (veg.)");</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${price:N2}");</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 {description}");</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5" name="Rectangle 4">
            <a:extLst>
              <a:ext uri="{FF2B5EF4-FFF2-40B4-BE49-F238E27FC236}">
                <a16:creationId xmlns:a16="http://schemas.microsoft.com/office/drawing/2014/main" id="{581B3CB1-8BF0-23D1-05DA-D147E3D304B9}"/>
              </a:ext>
            </a:extLst>
          </p:cNvPr>
          <p:cNvSpPr/>
          <p:nvPr/>
        </p:nvSpPr>
        <p:spPr bwMode="auto">
          <a:xfrm>
            <a:off x="1447800" y="4572000"/>
            <a:ext cx="63246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Slide Number Placeholder 3">
            <a:extLst>
              <a:ext uri="{FF2B5EF4-FFF2-40B4-BE49-F238E27FC236}">
                <a16:creationId xmlns:a16="http://schemas.microsoft.com/office/drawing/2014/main" id="{7726B430-D8AF-C684-73ED-E7FC22671B84}"/>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4</a:t>
            </a:fld>
            <a:endParaRPr lang="en-US" dirty="0"/>
          </a:p>
        </p:txBody>
      </p:sp>
      <p:pic>
        <p:nvPicPr>
          <p:cNvPr id="12" name="Audio 11">
            <a:hlinkClick r:id="" action="ppaction://media"/>
            <a:extLst>
              <a:ext uri="{FF2B5EF4-FFF2-40B4-BE49-F238E27FC236}">
                <a16:creationId xmlns:a16="http://schemas.microsoft.com/office/drawing/2014/main" id="{E83D8EB2-0AE7-9D6D-E6BB-D445FDA88F4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582812770"/>
      </p:ext>
    </p:extLst>
  </p:cSld>
  <p:clrMapOvr>
    <a:masterClrMapping/>
  </p:clrMapOvr>
  <p:transition spd="slow" advTm="2009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2"/>
                </p:tgtEl>
              </p:cMediaNode>
            </p:audio>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381000" y="914400"/>
            <a:ext cx="8153400" cy="5181600"/>
          </a:xfrm>
        </p:spPr>
        <p:txBody>
          <a:bodyPr/>
          <a:lstStyle/>
          <a:p>
            <a:r>
              <a:rPr lang="en-US" altLang="en-US" dirty="0"/>
              <a:t>Both primitive and composite objects inherit from a common Component class</a:t>
            </a:r>
          </a:p>
          <a:p>
            <a:pPr lvl="1"/>
            <a:r>
              <a:rPr lang="en-US" altLang="en-US" dirty="0"/>
              <a:t>Clients can treat composite structures and individual objects uniformly</a:t>
            </a:r>
          </a:p>
          <a:p>
            <a:pPr lvl="1"/>
            <a:r>
              <a:rPr lang="en-US" altLang="en-US" dirty="0"/>
              <a:t>Simplifies the client code</a:t>
            </a:r>
          </a:p>
          <a:p>
            <a:endParaRPr lang="en-US" altLang="en-US" dirty="0"/>
          </a:p>
          <a:p>
            <a:r>
              <a:rPr lang="en-US" altLang="en-US" dirty="0"/>
              <a:t>Easy to add new kinds of components</a:t>
            </a:r>
          </a:p>
          <a:p>
            <a:pPr lvl="1"/>
            <a:r>
              <a:rPr lang="en-US" altLang="en-US" dirty="0"/>
              <a:t>Newly defined Composite or Leaf subclasses work automatically with existing structures</a:t>
            </a:r>
          </a:p>
        </p:txBody>
      </p:sp>
      <p:sp>
        <p:nvSpPr>
          <p:cNvPr id="2" name="Title 1"/>
          <p:cNvSpPr>
            <a:spLocks noGrp="1"/>
          </p:cNvSpPr>
          <p:nvPr>
            <p:ph type="title"/>
          </p:nvPr>
        </p:nvSpPr>
        <p:spPr/>
        <p:txBody>
          <a:bodyPr/>
          <a:lstStyle/>
          <a:p>
            <a:pPr>
              <a:defRPr/>
            </a:pPr>
            <a:r>
              <a:rPr lang="en-US"/>
              <a:t>What Have We Achieved?</a:t>
            </a:r>
            <a:endParaRPr lang="en-SG"/>
          </a:p>
        </p:txBody>
      </p:sp>
      <p:pic>
        <p:nvPicPr>
          <p:cNvPr id="13" name="Audio 12">
            <a:hlinkClick r:id="" action="ppaction://media"/>
            <a:extLst>
              <a:ext uri="{FF2B5EF4-FFF2-40B4-BE49-F238E27FC236}">
                <a16:creationId xmlns:a16="http://schemas.microsoft.com/office/drawing/2014/main" id="{39BC3EA9-929E-D8C9-20D7-600ACD37704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65E5E439-D81D-0ABB-C9AC-4BC524F41718}"/>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40</a:t>
            </a:fld>
            <a:endParaRPr lang="en-US" dirty="0"/>
          </a:p>
        </p:txBody>
      </p:sp>
    </p:spTree>
    <p:custDataLst>
      <p:tags r:id="rId1"/>
    </p:custDataLst>
  </p:cSld>
  <p:clrMapOvr>
    <a:masterClrMapping/>
  </p:clrMapOvr>
  <p:transition spd="slow" advTm="3969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0723">
                                            <p:txEl>
                                              <p:pRg st="1" end="1"/>
                                            </p:txEl>
                                          </p:spTgt>
                                        </p:tgtEl>
                                        <p:attrNameLst>
                                          <p:attrName>style.visibility</p:attrName>
                                        </p:attrNameLst>
                                      </p:cBhvr>
                                      <p:to>
                                        <p:strVal val="visible"/>
                                      </p:to>
                                    </p:set>
                                    <p:animEffect transition="in" filter="fade">
                                      <p:cBhvr>
                                        <p:cTn id="14" dur="500"/>
                                        <p:tgtEl>
                                          <p:spTgt spid="3072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23">
                                            <p:txEl>
                                              <p:pRg st="2" end="2"/>
                                            </p:txEl>
                                          </p:spTgt>
                                        </p:tgtEl>
                                        <p:attrNameLst>
                                          <p:attrName>style.visibility</p:attrName>
                                        </p:attrNameLst>
                                      </p:cBhvr>
                                      <p:to>
                                        <p:strVal val="visible"/>
                                      </p:to>
                                    </p:set>
                                    <p:animEffect transition="in" filter="fade">
                                      <p:cBhvr>
                                        <p:cTn id="19" dur="500"/>
                                        <p:tgtEl>
                                          <p:spTgt spid="3072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23">
                                            <p:txEl>
                                              <p:pRg st="4" end="4"/>
                                            </p:txEl>
                                          </p:spTgt>
                                        </p:tgtEl>
                                        <p:attrNameLst>
                                          <p:attrName>style.visibility</p:attrName>
                                        </p:attrNameLst>
                                      </p:cBhvr>
                                      <p:to>
                                        <p:strVal val="visible"/>
                                      </p:to>
                                    </p:set>
                                    <p:animEffect transition="in" filter="fade">
                                      <p:cBhvr>
                                        <p:cTn id="24" dur="500"/>
                                        <p:tgtEl>
                                          <p:spTgt spid="3072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animEffect transition="in" filter="fade">
                                      <p:cBhvr>
                                        <p:cTn id="27"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B95A-66A0-B4E2-C3DD-170AA2050195}"/>
              </a:ext>
            </a:extLst>
          </p:cNvPr>
          <p:cNvSpPr>
            <a:spLocks noGrp="1"/>
          </p:cNvSpPr>
          <p:nvPr>
            <p:ph type="title"/>
          </p:nvPr>
        </p:nvSpPr>
        <p:spPr/>
        <p:txBody>
          <a:bodyPr/>
          <a:lstStyle/>
          <a:p>
            <a:r>
              <a:rPr lang="en-US" dirty="0"/>
              <a:t>Things to Note</a:t>
            </a:r>
            <a:endParaRPr lang="en-GB" dirty="0"/>
          </a:p>
        </p:txBody>
      </p:sp>
      <p:sp>
        <p:nvSpPr>
          <p:cNvPr id="3" name="Content Placeholder 2">
            <a:extLst>
              <a:ext uri="{FF2B5EF4-FFF2-40B4-BE49-F238E27FC236}">
                <a16:creationId xmlns:a16="http://schemas.microsoft.com/office/drawing/2014/main" id="{CBDFEE9B-40E2-6D50-55C3-8D55CC4AD3F0}"/>
              </a:ext>
            </a:extLst>
          </p:cNvPr>
          <p:cNvSpPr>
            <a:spLocks noGrp="1"/>
          </p:cNvSpPr>
          <p:nvPr>
            <p:ph idx="1"/>
          </p:nvPr>
        </p:nvSpPr>
        <p:spPr/>
        <p:txBody>
          <a:bodyPr/>
          <a:lstStyle/>
          <a:p>
            <a:r>
              <a:rPr lang="en-US" dirty="0"/>
              <a:t>Can make your design overly general</a:t>
            </a:r>
          </a:p>
          <a:p>
            <a:pPr lvl="1"/>
            <a:r>
              <a:rPr lang="en-US" dirty="0"/>
              <a:t>May have to rely on run-time checks to restrict the types of components in your composite</a:t>
            </a:r>
          </a:p>
          <a:p>
            <a:pPr marL="457200" lvl="1" indent="0">
              <a:buNone/>
            </a:pPr>
            <a:endParaRPr lang="en-US" dirty="0"/>
          </a:p>
          <a:p>
            <a:r>
              <a:rPr lang="en-US" dirty="0"/>
              <a:t>Explicit parent references</a:t>
            </a:r>
          </a:p>
          <a:p>
            <a:pPr lvl="1"/>
            <a:r>
              <a:rPr lang="en-US" dirty="0"/>
              <a:t>Maintaining references from child components to their parent can simplify traversal and access</a:t>
            </a:r>
          </a:p>
          <a:p>
            <a:pPr lvl="1"/>
            <a:r>
              <a:rPr lang="en-US" dirty="0"/>
              <a:t>E.g., </a:t>
            </a:r>
            <a:r>
              <a:rPr lang="en-US" dirty="0" err="1"/>
              <a:t>getParent</a:t>
            </a:r>
            <a:r>
              <a:rPr lang="en-US" dirty="0"/>
              <a:t>().remove(this);</a:t>
            </a:r>
          </a:p>
        </p:txBody>
      </p:sp>
      <p:pic>
        <p:nvPicPr>
          <p:cNvPr id="17" name="Audio 16">
            <a:hlinkClick r:id="" action="ppaction://media"/>
            <a:extLst>
              <a:ext uri="{FF2B5EF4-FFF2-40B4-BE49-F238E27FC236}">
                <a16:creationId xmlns:a16="http://schemas.microsoft.com/office/drawing/2014/main" id="{A471F468-C70C-5897-39EA-3AB6D736C58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959B94C5-BBDB-8CA1-23D9-7BEE8C51727E}"/>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41</a:t>
            </a:fld>
            <a:endParaRPr lang="en-US" dirty="0"/>
          </a:p>
        </p:txBody>
      </p:sp>
    </p:spTree>
    <p:custDataLst>
      <p:tags r:id="rId1"/>
    </p:custDataLst>
    <p:extLst>
      <p:ext uri="{BB962C8B-B14F-4D97-AF65-F5344CB8AC3E}">
        <p14:creationId xmlns:p14="http://schemas.microsoft.com/office/powerpoint/2010/main" val="3141727666"/>
      </p:ext>
    </p:extLst>
  </p:cSld>
  <p:clrMapOvr>
    <a:masterClrMapping/>
  </p:clrMapOvr>
  <p:transition spd="slow" advTm="86798">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Composite design pattern</a:t>
            </a:r>
          </a:p>
          <a:p>
            <a:pPr marL="0" indent="0">
              <a:buNone/>
            </a:pPr>
            <a:endParaRPr lang="en-US" altLang="en-US" dirty="0"/>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Audio 6">
            <a:hlinkClick r:id="" action="ppaction://media"/>
            <a:extLst>
              <a:ext uri="{FF2B5EF4-FFF2-40B4-BE49-F238E27FC236}">
                <a16:creationId xmlns:a16="http://schemas.microsoft.com/office/drawing/2014/main" id="{94D5EFDE-35AD-C100-E084-6298D516523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2" name="Slide Number Placeholder 3">
            <a:extLst>
              <a:ext uri="{FF2B5EF4-FFF2-40B4-BE49-F238E27FC236}">
                <a16:creationId xmlns:a16="http://schemas.microsoft.com/office/drawing/2014/main" id="{ADB0F0C8-3886-5A79-E374-153521B4475C}"/>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42</a:t>
            </a:fld>
            <a:endParaRPr lang="en-US" dirty="0"/>
          </a:p>
        </p:txBody>
      </p:sp>
    </p:spTree>
    <p:custDataLst>
      <p:tags r:id="rId1"/>
    </p:custDataLst>
    <p:extLst>
      <p:ext uri="{BB962C8B-B14F-4D97-AF65-F5344CB8AC3E}">
        <p14:creationId xmlns:p14="http://schemas.microsoft.com/office/powerpoint/2010/main" val="2186019429"/>
      </p:ext>
    </p:extLst>
  </p:cSld>
  <p:clrMapOvr>
    <a:masterClrMapping/>
  </p:clrMapOvr>
  <p:transition spd="slow" advTm="3063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D0A73-5F17-8EDA-C18A-03B16DDA3A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D6D16-5697-4CEB-1652-A4B11F69B399}"/>
              </a:ext>
            </a:extLst>
          </p:cNvPr>
          <p:cNvSpPr>
            <a:spLocks noGrp="1"/>
          </p:cNvSpPr>
          <p:nvPr>
            <p:ph type="title"/>
          </p:nvPr>
        </p:nvSpPr>
        <p:spPr/>
        <p:txBody>
          <a:bodyPr/>
          <a:lstStyle/>
          <a:p>
            <a:pPr>
              <a:defRPr/>
            </a:pPr>
            <a:r>
              <a:rPr lang="en-US" dirty="0"/>
              <a:t>DinerMenu Class with Iterator</a:t>
            </a:r>
            <a:endParaRPr lang="en-SG" dirty="0"/>
          </a:p>
        </p:txBody>
      </p:sp>
      <p:sp>
        <p:nvSpPr>
          <p:cNvPr id="28676" name="Content Placeholder 2">
            <a:extLst>
              <a:ext uri="{FF2B5EF4-FFF2-40B4-BE49-F238E27FC236}">
                <a16:creationId xmlns:a16="http://schemas.microsoft.com/office/drawing/2014/main" id="{B519A852-9798-3D81-7160-6041853A04EF}"/>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public class DinerMenu {</a:t>
            </a:r>
          </a:p>
          <a:p>
            <a:pPr marL="0" indent="0">
              <a:buNone/>
            </a:pPr>
            <a:r>
              <a:rPr lang="en-US" altLang="en-US" sz="2000" dirty="0">
                <a:latin typeface="Courier" pitchFamily="49" charset="0"/>
              </a:rPr>
              <a:t>    private List&lt;</a:t>
            </a:r>
            <a:r>
              <a:rPr lang="en-US" altLang="en-US" sz="2000" dirty="0" err="1">
                <a:latin typeface="Courier" pitchFamily="49" charset="0"/>
              </a:rPr>
              <a:t>MenuItem</a:t>
            </a:r>
            <a:r>
              <a:rPr lang="en-US" altLang="en-US" sz="2000" dirty="0">
                <a:latin typeface="Courier" pitchFamily="49" charset="0"/>
              </a:rPr>
              <a:t>&gt; </a:t>
            </a:r>
            <a:r>
              <a:rPr lang="en-US" altLang="en-US" sz="2000" dirty="0" err="1">
                <a:latin typeface="Courier" pitchFamily="49" charset="0"/>
              </a:rPr>
              <a:t>menuItems</a:t>
            </a:r>
            <a:r>
              <a:rPr lang="en-US" altLang="en-US" sz="2000" dirty="0">
                <a:latin typeface="Courier" pitchFamily="49" charset="0"/>
              </a:rPr>
              <a:t>;</a:t>
            </a:r>
          </a:p>
          <a:p>
            <a:pPr marL="0" indent="0">
              <a:buNone/>
            </a:pPr>
            <a:r>
              <a:rPr lang="en-US" altLang="en-US" sz="2000" dirty="0">
                <a:latin typeface="Courier" pitchFamily="49" charset="0"/>
              </a:rPr>
              <a:t>    private string name;</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string Name { get { return name; }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DinerMenu(string name) {</a:t>
            </a:r>
          </a:p>
          <a:p>
            <a:pPr marL="0" indent="0">
              <a:buNone/>
            </a:pPr>
            <a:r>
              <a:rPr lang="en-US" altLang="en-US" sz="2000" dirty="0">
                <a:latin typeface="Courier" pitchFamily="49" charset="0"/>
              </a:rPr>
              <a:t>        this.name = name;</a:t>
            </a:r>
          </a:p>
          <a:p>
            <a:pPr marL="0" indent="0">
              <a:buNone/>
            </a:pPr>
            <a:r>
              <a:rPr lang="en-US" altLang="en-US" sz="2000" dirty="0">
                <a:latin typeface="Courier" pitchFamily="49" charset="0"/>
              </a:rPr>
              <a:t>        </a:t>
            </a:r>
            <a:r>
              <a:rPr lang="en-US" altLang="en-US" sz="2000" dirty="0" err="1">
                <a:latin typeface="Courier" pitchFamily="49" charset="0"/>
              </a:rPr>
              <a:t>menuItems</a:t>
            </a:r>
            <a:r>
              <a:rPr lang="en-US" altLang="en-US" sz="2000" dirty="0">
                <a:latin typeface="Courier" pitchFamily="49" charset="0"/>
              </a:rPr>
              <a:t> = new List&lt;</a:t>
            </a:r>
            <a:r>
              <a:rPr lang="en-US" altLang="en-US" sz="2000" dirty="0" err="1">
                <a:latin typeface="Courier" pitchFamily="49" charset="0"/>
              </a:rPr>
              <a:t>MenuItem</a:t>
            </a:r>
            <a:r>
              <a:rPr lang="en-US" altLang="en-US" sz="2000" dirty="0">
                <a:latin typeface="Courier" pitchFamily="49" charset="0"/>
              </a:rPr>
              <a:t>&gt;();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a:t>
            </a:r>
          </a:p>
        </p:txBody>
      </p:sp>
      <p:sp>
        <p:nvSpPr>
          <p:cNvPr id="7" name="Slide Number Placeholder 3">
            <a:extLst>
              <a:ext uri="{FF2B5EF4-FFF2-40B4-BE49-F238E27FC236}">
                <a16:creationId xmlns:a16="http://schemas.microsoft.com/office/drawing/2014/main" id="{0D1F6333-5076-A583-A3B7-BC891429ABE8}"/>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5</a:t>
            </a:fld>
            <a:endParaRPr lang="en-US" dirty="0"/>
          </a:p>
        </p:txBody>
      </p:sp>
      <p:sp>
        <p:nvSpPr>
          <p:cNvPr id="3" name="Rectangle 2">
            <a:extLst>
              <a:ext uri="{FF2B5EF4-FFF2-40B4-BE49-F238E27FC236}">
                <a16:creationId xmlns:a16="http://schemas.microsoft.com/office/drawing/2014/main" id="{D436754A-47CD-A558-DEF4-A34F90AF10C1}"/>
              </a:ext>
            </a:extLst>
          </p:cNvPr>
          <p:cNvSpPr/>
          <p:nvPr/>
        </p:nvSpPr>
        <p:spPr bwMode="auto">
          <a:xfrm>
            <a:off x="914400" y="1371600"/>
            <a:ext cx="50292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FE6BCD24-0F79-D26C-CE65-C2FB3AE5399B}"/>
              </a:ext>
            </a:extLst>
          </p:cNvPr>
          <p:cNvSpPr/>
          <p:nvPr/>
        </p:nvSpPr>
        <p:spPr bwMode="auto">
          <a:xfrm>
            <a:off x="914400" y="1714500"/>
            <a:ext cx="30480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3CA9129B-6C96-E765-6327-11C6D32281F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930558017"/>
      </p:ext>
    </p:extLst>
  </p:cSld>
  <p:clrMapOvr>
    <a:masterClrMapping/>
  </p:clrMapOvr>
  <p:transition spd="slow" advTm="1892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DEB62-B19D-4DF9-84AB-BEB5F716B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7F82A-D20B-5DD5-CBE1-390AE20C3541}"/>
              </a:ext>
            </a:extLst>
          </p:cNvPr>
          <p:cNvSpPr>
            <a:spLocks noGrp="1"/>
          </p:cNvSpPr>
          <p:nvPr>
            <p:ph type="title"/>
          </p:nvPr>
        </p:nvSpPr>
        <p:spPr/>
        <p:txBody>
          <a:bodyPr/>
          <a:lstStyle/>
          <a:p>
            <a:pPr>
              <a:defRPr/>
            </a:pPr>
            <a:r>
              <a:rPr lang="en-US" dirty="0"/>
              <a:t>DinerMenu Class with Iterator</a:t>
            </a:r>
            <a:endParaRPr lang="en-SG" dirty="0"/>
          </a:p>
        </p:txBody>
      </p:sp>
      <p:sp>
        <p:nvSpPr>
          <p:cNvPr id="28676" name="Content Placeholder 2">
            <a:extLst>
              <a:ext uri="{FF2B5EF4-FFF2-40B4-BE49-F238E27FC236}">
                <a16:creationId xmlns:a16="http://schemas.microsoft.com/office/drawing/2014/main" id="{B41F62E8-641F-CD4B-55AB-CE09E6832047}"/>
              </a:ext>
            </a:extLst>
          </p:cNvPr>
          <p:cNvSpPr>
            <a:spLocks noGrp="1"/>
          </p:cNvSpPr>
          <p:nvPr>
            <p:ph idx="1"/>
          </p:nvPr>
        </p:nvSpPr>
        <p:spPr>
          <a:xfrm>
            <a:off x="228600" y="762000"/>
            <a:ext cx="8686800" cy="5029200"/>
          </a:xfrm>
        </p:spPr>
        <p:txBody>
          <a:bodyPr/>
          <a:lstStyle/>
          <a:p>
            <a:pPr marL="0" indent="0">
              <a:buNone/>
            </a:pPr>
            <a:r>
              <a:rPr lang="en-US" altLang="en-US" sz="2000" dirty="0">
                <a:latin typeface="Courier" pitchFamily="49" charset="0"/>
              </a:rPr>
              <a:t>        </a:t>
            </a:r>
          </a:p>
          <a:p>
            <a:pPr marL="0" indent="0">
              <a:buNone/>
            </a:pPr>
            <a:r>
              <a:rPr lang="en-US" altLang="en-US" sz="2000" dirty="0">
                <a:latin typeface="Courier" pitchFamily="49" charset="0"/>
              </a:rPr>
              <a:t>    public void </a:t>
            </a:r>
            <a:r>
              <a:rPr lang="en-US" altLang="en-US" sz="2000" dirty="0" err="1">
                <a:latin typeface="Courier" pitchFamily="49" charset="0"/>
              </a:rPr>
              <a:t>addItem</a:t>
            </a:r>
            <a:r>
              <a:rPr lang="en-US" altLang="en-US" sz="2000" dirty="0">
                <a:latin typeface="Courier" pitchFamily="49" charset="0"/>
              </a:rPr>
              <a:t>(string name, string desc, </a:t>
            </a:r>
          </a:p>
          <a:p>
            <a:pPr marL="0" indent="0">
              <a:buNone/>
            </a:pPr>
            <a:r>
              <a:rPr lang="en-US" altLang="en-US" sz="2000" dirty="0">
                <a:latin typeface="Courier" pitchFamily="49" charset="0"/>
              </a:rPr>
              <a:t>                        bool veg, double price) {</a:t>
            </a:r>
          </a:p>
          <a:p>
            <a:pPr marL="0" indent="0">
              <a:buNone/>
            </a:pPr>
            <a:r>
              <a:rPr lang="en-US" altLang="en-US" sz="2000" dirty="0">
                <a:latin typeface="Courier" pitchFamily="49" charset="0"/>
              </a:rPr>
              <a:t>    </a:t>
            </a:r>
            <a:r>
              <a:rPr lang="en-US" altLang="en-US" sz="2000" dirty="0" err="1">
                <a:latin typeface="Courier" pitchFamily="49" charset="0"/>
              </a:rPr>
              <a:t>MenuItem</a:t>
            </a:r>
            <a:r>
              <a:rPr lang="en-US" altLang="en-US" sz="2000" dirty="0">
                <a:latin typeface="Courier" pitchFamily="49" charset="0"/>
              </a:rPr>
              <a:t> item = </a:t>
            </a:r>
          </a:p>
          <a:p>
            <a:pPr marL="0" indent="0">
              <a:buNone/>
            </a:pPr>
            <a:r>
              <a:rPr lang="en-US" altLang="en-US" sz="2000" dirty="0">
                <a:latin typeface="Courier" pitchFamily="49" charset="0"/>
              </a:rPr>
              <a:t>            new </a:t>
            </a:r>
            <a:r>
              <a:rPr lang="en-US" altLang="en-US" sz="2000" dirty="0" err="1">
                <a:latin typeface="Courier" pitchFamily="49" charset="0"/>
              </a:rPr>
              <a:t>MenuItem</a:t>
            </a:r>
            <a:r>
              <a:rPr lang="en-US" altLang="en-US" sz="2000" dirty="0">
                <a:latin typeface="Courier" pitchFamily="49" charset="0"/>
              </a:rPr>
              <a:t>(name, desc, veg, price);</a:t>
            </a:r>
          </a:p>
          <a:p>
            <a:pPr marL="0" indent="0">
              <a:buNone/>
            </a:pPr>
            <a:r>
              <a:rPr lang="en-US" altLang="en-US" sz="2000" dirty="0">
                <a:latin typeface="Courier" pitchFamily="49" charset="0"/>
              </a:rPr>
              <a:t>    </a:t>
            </a:r>
            <a:r>
              <a:rPr lang="en-US" altLang="en-US" sz="2000" dirty="0" err="1">
                <a:latin typeface="Courier" pitchFamily="49" charset="0"/>
              </a:rPr>
              <a:t>menuItems.Add</a:t>
            </a:r>
            <a:r>
              <a:rPr lang="en-US" altLang="en-US" sz="2000" dirty="0">
                <a:latin typeface="Courier" pitchFamily="49" charset="0"/>
              </a:rPr>
              <a:t>(item);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Iterator </a:t>
            </a:r>
            <a:r>
              <a:rPr lang="en-US" altLang="en-US" sz="2000" dirty="0" err="1">
                <a:latin typeface="Courier" pitchFamily="49" charset="0"/>
              </a:rPr>
              <a:t>createIterator</a:t>
            </a:r>
            <a:r>
              <a:rPr lang="en-US" altLang="en-US" sz="2000" dirty="0">
                <a:latin typeface="Courier" pitchFamily="49" charset="0"/>
              </a:rPr>
              <a:t>() {</a:t>
            </a:r>
          </a:p>
          <a:p>
            <a:pPr marL="0" indent="0">
              <a:buNone/>
            </a:pPr>
            <a:r>
              <a:rPr lang="en-US" altLang="en-US" sz="2000" dirty="0">
                <a:latin typeface="Courier" pitchFamily="49" charset="0"/>
              </a:rPr>
              <a:t>        return new </a:t>
            </a:r>
            <a:r>
              <a:rPr lang="en-US" altLang="en-US" sz="2000" dirty="0" err="1">
                <a:latin typeface="Courier" pitchFamily="49" charset="0"/>
              </a:rPr>
              <a:t>DinerMenuIterator</a:t>
            </a:r>
            <a:r>
              <a:rPr lang="en-US" altLang="en-US" sz="2000" dirty="0">
                <a:latin typeface="Courier" pitchFamily="49" charset="0"/>
              </a:rPr>
              <a:t>(</a:t>
            </a:r>
            <a:r>
              <a:rPr lang="en-US" altLang="en-US" sz="2000" dirty="0" err="1">
                <a:latin typeface="Courier" pitchFamily="49" charset="0"/>
              </a:rPr>
              <a:t>menuItems</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7" name="Slide Number Placeholder 3">
            <a:extLst>
              <a:ext uri="{FF2B5EF4-FFF2-40B4-BE49-F238E27FC236}">
                <a16:creationId xmlns:a16="http://schemas.microsoft.com/office/drawing/2014/main" id="{82A3C8AB-3C02-FBA2-EFF3-3E647E04F75D}"/>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6</a:t>
            </a:fld>
            <a:endParaRPr lang="en-US" dirty="0"/>
          </a:p>
        </p:txBody>
      </p:sp>
      <p:sp>
        <p:nvSpPr>
          <p:cNvPr id="3" name="Rectangle 2">
            <a:extLst>
              <a:ext uri="{FF2B5EF4-FFF2-40B4-BE49-F238E27FC236}">
                <a16:creationId xmlns:a16="http://schemas.microsoft.com/office/drawing/2014/main" id="{0C9944DE-2D5F-D5C7-1B07-72065CC8AFF4}"/>
              </a:ext>
            </a:extLst>
          </p:cNvPr>
          <p:cNvSpPr/>
          <p:nvPr/>
        </p:nvSpPr>
        <p:spPr bwMode="auto">
          <a:xfrm>
            <a:off x="2667000" y="1219200"/>
            <a:ext cx="12192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A65D89A7-36B9-52B4-F71E-895F0AA9AEAC}"/>
              </a:ext>
            </a:extLst>
          </p:cNvPr>
          <p:cNvSpPr/>
          <p:nvPr/>
        </p:nvSpPr>
        <p:spPr bwMode="auto">
          <a:xfrm>
            <a:off x="825366" y="3771500"/>
            <a:ext cx="5042034"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E86EF7AA-49D1-DEED-BCE4-D812D70E7E1F}"/>
              </a:ext>
            </a:extLst>
          </p:cNvPr>
          <p:cNvSpPr/>
          <p:nvPr/>
        </p:nvSpPr>
        <p:spPr bwMode="auto">
          <a:xfrm>
            <a:off x="1524000" y="4156913"/>
            <a:ext cx="6172200" cy="228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8" name="Audio 17">
            <a:hlinkClick r:id="" action="ppaction://media"/>
            <a:extLst>
              <a:ext uri="{FF2B5EF4-FFF2-40B4-BE49-F238E27FC236}">
                <a16:creationId xmlns:a16="http://schemas.microsoft.com/office/drawing/2014/main" id="{AF454A8B-38DA-D376-CC29-33299AF2C0B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703422634"/>
      </p:ext>
    </p:extLst>
  </p:cSld>
  <p:clrMapOvr>
    <a:masterClrMapping/>
  </p:clrMapOvr>
  <p:transition spd="slow" advTm="3799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8"/>
                </p:tgtEl>
              </p:cMediaNode>
            </p:audio>
          </p:childTnLst>
        </p:cTn>
      </p:par>
    </p:tnLst>
    <p:bldLst>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29395-715A-9AA5-5461-71F9B84BA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EFC9B-0739-5443-936F-4AE7B76336C8}"/>
              </a:ext>
            </a:extLst>
          </p:cNvPr>
          <p:cNvSpPr>
            <a:spLocks noGrp="1"/>
          </p:cNvSpPr>
          <p:nvPr>
            <p:ph type="title"/>
          </p:nvPr>
        </p:nvSpPr>
        <p:spPr/>
        <p:txBody>
          <a:bodyPr/>
          <a:lstStyle/>
          <a:p>
            <a:pPr>
              <a:defRPr/>
            </a:pPr>
            <a:r>
              <a:rPr lang="en-US" dirty="0" err="1"/>
              <a:t>DinerMenuIterator</a:t>
            </a:r>
            <a:r>
              <a:rPr lang="en-US" dirty="0"/>
              <a:t> Class</a:t>
            </a:r>
            <a:endParaRPr lang="en-SG" dirty="0"/>
          </a:p>
        </p:txBody>
      </p:sp>
      <p:sp>
        <p:nvSpPr>
          <p:cNvPr id="28676" name="Content Placeholder 2">
            <a:extLst>
              <a:ext uri="{FF2B5EF4-FFF2-40B4-BE49-F238E27FC236}">
                <a16:creationId xmlns:a16="http://schemas.microsoft.com/office/drawing/2014/main" id="{8AB1B904-6842-2263-2DEF-7F92C19D3F10}"/>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DinerMenuIterator</a:t>
            </a:r>
            <a:r>
              <a:rPr lang="en-US" altLang="en-US" sz="2000" dirty="0">
                <a:latin typeface="Courier" pitchFamily="49" charset="0"/>
              </a:rPr>
              <a:t>: Iterator {</a:t>
            </a:r>
          </a:p>
          <a:p>
            <a:pPr marL="0" indent="0">
              <a:buNone/>
            </a:pPr>
            <a:r>
              <a:rPr lang="en-US" altLang="en-US" sz="2000" dirty="0">
                <a:latin typeface="Courier" pitchFamily="49" charset="0"/>
              </a:rPr>
              <a:t>    private List&lt;</a:t>
            </a:r>
            <a:r>
              <a:rPr lang="en-US" altLang="en-US" sz="2000" dirty="0" err="1">
                <a:latin typeface="Courier" pitchFamily="49" charset="0"/>
              </a:rPr>
              <a:t>MenuItem</a:t>
            </a:r>
            <a:r>
              <a:rPr lang="en-US" altLang="en-US" sz="2000" dirty="0">
                <a:latin typeface="Courier" pitchFamily="49" charset="0"/>
              </a:rPr>
              <a:t>&gt; </a:t>
            </a:r>
            <a:r>
              <a:rPr lang="en-US" altLang="en-US" sz="2000" dirty="0" err="1">
                <a:latin typeface="Courier" pitchFamily="49" charset="0"/>
              </a:rPr>
              <a:t>myMenu</a:t>
            </a:r>
            <a:r>
              <a:rPr lang="en-US" altLang="en-US" sz="2000" dirty="0">
                <a:latin typeface="Courier" pitchFamily="49" charset="0"/>
              </a:rPr>
              <a:t>;</a:t>
            </a:r>
          </a:p>
          <a:p>
            <a:pPr marL="0" indent="0">
              <a:buNone/>
            </a:pPr>
            <a:r>
              <a:rPr lang="en-US" altLang="en-US" sz="2000" dirty="0">
                <a:latin typeface="Courier" pitchFamily="49" charset="0"/>
              </a:rPr>
              <a:t>    private int position = 0;</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a:t>
            </a:r>
            <a:r>
              <a:rPr lang="en-US" altLang="en-US" sz="2000" dirty="0" err="1">
                <a:latin typeface="Courier" pitchFamily="49" charset="0"/>
              </a:rPr>
              <a:t>DinerMenuIterator</a:t>
            </a:r>
            <a:r>
              <a:rPr lang="en-US" altLang="en-US" sz="2000" dirty="0">
                <a:latin typeface="Courier" pitchFamily="49" charset="0"/>
              </a:rPr>
              <a:t>(List&lt;</a:t>
            </a:r>
            <a:r>
              <a:rPr lang="en-US" altLang="en-US" sz="2000" dirty="0" err="1">
                <a:latin typeface="Courier" pitchFamily="49" charset="0"/>
              </a:rPr>
              <a:t>MenuItem</a:t>
            </a:r>
            <a:r>
              <a:rPr lang="en-US" altLang="en-US" sz="2000" dirty="0">
                <a:latin typeface="Courier" pitchFamily="49" charset="0"/>
              </a:rPr>
              <a:t>&gt; menu) { </a:t>
            </a:r>
          </a:p>
          <a:p>
            <a:pPr marL="0" indent="0">
              <a:buNone/>
            </a:pPr>
            <a:r>
              <a:rPr lang="en-US" altLang="en-US" sz="2000" dirty="0">
                <a:latin typeface="Courier" pitchFamily="49" charset="0"/>
              </a:rPr>
              <a:t>        </a:t>
            </a:r>
            <a:r>
              <a:rPr lang="en-US" altLang="en-US" sz="2000" dirty="0" err="1">
                <a:latin typeface="Courier" pitchFamily="49" charset="0"/>
              </a:rPr>
              <a:t>myMenu</a:t>
            </a:r>
            <a:r>
              <a:rPr lang="en-US" altLang="en-US" sz="2000" dirty="0">
                <a:latin typeface="Courier" pitchFamily="49" charset="0"/>
              </a:rPr>
              <a:t> = menu;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bool </a:t>
            </a:r>
            <a:r>
              <a:rPr lang="en-US" altLang="en-US" sz="2000" dirty="0" err="1">
                <a:latin typeface="Courier" pitchFamily="49" charset="0"/>
              </a:rPr>
              <a:t>hasNext</a:t>
            </a:r>
            <a:r>
              <a:rPr lang="en-US" altLang="en-US" sz="2000" dirty="0">
                <a:latin typeface="Courier" pitchFamily="49" charset="0"/>
              </a:rPr>
              <a:t>() { </a:t>
            </a:r>
          </a:p>
          <a:p>
            <a:pPr marL="0" indent="0">
              <a:buNone/>
            </a:pPr>
            <a:r>
              <a:rPr lang="en-US" altLang="en-US" sz="2000" dirty="0">
                <a:latin typeface="Courier" pitchFamily="49" charset="0"/>
              </a:rPr>
              <a:t>        return position &lt; </a:t>
            </a:r>
            <a:r>
              <a:rPr lang="en-US" altLang="en-US" sz="2000" dirty="0" err="1">
                <a:latin typeface="Courier" pitchFamily="49" charset="0"/>
              </a:rPr>
              <a:t>myMenu.Count</a:t>
            </a: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Object next() { return </a:t>
            </a:r>
            <a:r>
              <a:rPr lang="en-US" altLang="en-US" sz="2000" dirty="0" err="1">
                <a:latin typeface="Courier" pitchFamily="49" charset="0"/>
              </a:rPr>
              <a:t>myMenu</a:t>
            </a:r>
            <a:r>
              <a:rPr lang="en-US" altLang="en-US" sz="2000" dirty="0">
                <a:latin typeface="Courier" pitchFamily="49" charset="0"/>
              </a:rPr>
              <a:t>[position++]; }</a:t>
            </a:r>
          </a:p>
          <a:p>
            <a:pPr marL="0" indent="0">
              <a:buNone/>
            </a:pPr>
            <a:r>
              <a:rPr lang="en-US" altLang="en-US" sz="2000" dirty="0">
                <a:latin typeface="Courier" pitchFamily="49" charset="0"/>
              </a:rPr>
              <a:t>}</a:t>
            </a:r>
          </a:p>
        </p:txBody>
      </p:sp>
      <p:sp>
        <p:nvSpPr>
          <p:cNvPr id="7" name="Slide Number Placeholder 3">
            <a:extLst>
              <a:ext uri="{FF2B5EF4-FFF2-40B4-BE49-F238E27FC236}">
                <a16:creationId xmlns:a16="http://schemas.microsoft.com/office/drawing/2014/main" id="{6E03AF3F-845D-1566-4A7D-3F52F553671C}"/>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7</a:t>
            </a:fld>
            <a:endParaRPr lang="en-US" dirty="0"/>
          </a:p>
        </p:txBody>
      </p:sp>
      <p:sp>
        <p:nvSpPr>
          <p:cNvPr id="3" name="Rectangle 2">
            <a:extLst>
              <a:ext uri="{FF2B5EF4-FFF2-40B4-BE49-F238E27FC236}">
                <a16:creationId xmlns:a16="http://schemas.microsoft.com/office/drawing/2014/main" id="{13540A0E-F0A6-1A2F-6CD1-40AD62380F8B}"/>
              </a:ext>
            </a:extLst>
          </p:cNvPr>
          <p:cNvSpPr/>
          <p:nvPr/>
        </p:nvSpPr>
        <p:spPr bwMode="auto">
          <a:xfrm>
            <a:off x="4886960" y="998220"/>
            <a:ext cx="1600200" cy="2667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E86859F9-CEA1-1575-DCB7-5E376DA60B3B}"/>
              </a:ext>
            </a:extLst>
          </p:cNvPr>
          <p:cNvSpPr/>
          <p:nvPr/>
        </p:nvSpPr>
        <p:spPr bwMode="auto">
          <a:xfrm>
            <a:off x="827906" y="1360170"/>
            <a:ext cx="4810894" cy="2667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1D102E89-6CC2-C7C7-813D-5DF70A58FEAE}"/>
              </a:ext>
            </a:extLst>
          </p:cNvPr>
          <p:cNvSpPr/>
          <p:nvPr/>
        </p:nvSpPr>
        <p:spPr bwMode="auto">
          <a:xfrm>
            <a:off x="4724400" y="2444115"/>
            <a:ext cx="2895600" cy="2667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59449277-F48D-9DF7-AE0A-D730DEA9F9AB}"/>
              </a:ext>
            </a:extLst>
          </p:cNvPr>
          <p:cNvSpPr/>
          <p:nvPr/>
        </p:nvSpPr>
        <p:spPr bwMode="auto">
          <a:xfrm>
            <a:off x="1447800" y="2819400"/>
            <a:ext cx="2209800" cy="2667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D2E8B3F0-8B51-9A3F-CF13-0525D6E90151}"/>
              </a:ext>
            </a:extLst>
          </p:cNvPr>
          <p:cNvSpPr/>
          <p:nvPr/>
        </p:nvSpPr>
        <p:spPr bwMode="auto">
          <a:xfrm>
            <a:off x="834322" y="1709988"/>
            <a:ext cx="3890077" cy="2667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9844746C-E67C-1BC1-822C-8234A745317B}"/>
              </a:ext>
            </a:extLst>
          </p:cNvPr>
          <p:cNvSpPr/>
          <p:nvPr/>
        </p:nvSpPr>
        <p:spPr bwMode="auto">
          <a:xfrm>
            <a:off x="1524000" y="3934928"/>
            <a:ext cx="4800600" cy="21225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630207BD-D4F1-3362-5337-45C349CD6C33}"/>
              </a:ext>
            </a:extLst>
          </p:cNvPr>
          <p:cNvSpPr/>
          <p:nvPr/>
        </p:nvSpPr>
        <p:spPr bwMode="auto">
          <a:xfrm>
            <a:off x="4419600" y="4654166"/>
            <a:ext cx="3962400" cy="21225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542C8CA1-48A1-4752-7449-D6F3B042FFB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67933533"/>
      </p:ext>
    </p:extLst>
  </p:cSld>
  <p:clrMapOvr>
    <a:masterClrMapping/>
  </p:clrMapOvr>
  <p:transition spd="slow" advTm="4756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13"/>
                </p:tgtEl>
              </p:cMediaNode>
            </p:audio>
          </p:childTnLst>
        </p:cTn>
      </p:par>
    </p:tnLst>
    <p:bldLst>
      <p:bldP spid="3" grpId="0" animBg="1"/>
      <p:bldP spid="4" grpId="0" animBg="1"/>
      <p:bldP spid="5" grpId="0" animBg="1"/>
      <p:bldP spid="6"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10920-20BA-FCCC-B987-0AC5A3F88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CB0335-2710-2B0A-0DB2-6572CADECE63}"/>
              </a:ext>
            </a:extLst>
          </p:cNvPr>
          <p:cNvSpPr>
            <a:spLocks noGrp="1"/>
          </p:cNvSpPr>
          <p:nvPr>
            <p:ph type="title"/>
          </p:nvPr>
        </p:nvSpPr>
        <p:spPr/>
        <p:txBody>
          <a:bodyPr/>
          <a:lstStyle/>
          <a:p>
            <a:pPr>
              <a:defRPr/>
            </a:pPr>
            <a:r>
              <a:rPr lang="en-US" dirty="0"/>
              <a:t>Waitress Class</a:t>
            </a:r>
            <a:endParaRPr lang="en-SG" dirty="0"/>
          </a:p>
        </p:txBody>
      </p:sp>
      <p:sp>
        <p:nvSpPr>
          <p:cNvPr id="28676" name="Content Placeholder 2">
            <a:extLst>
              <a:ext uri="{FF2B5EF4-FFF2-40B4-BE49-F238E27FC236}">
                <a16:creationId xmlns:a16="http://schemas.microsoft.com/office/drawing/2014/main" id="{ABF67CBE-F4BA-53D9-3DCD-1B02FB05E5DC}"/>
              </a:ext>
            </a:extLst>
          </p:cNvPr>
          <p:cNvSpPr>
            <a:spLocks noGrp="1"/>
          </p:cNvSpPr>
          <p:nvPr>
            <p:ph idx="1"/>
          </p:nvPr>
        </p:nvSpPr>
        <p:spPr>
          <a:xfrm>
            <a:off x="228600" y="914400"/>
            <a:ext cx="8686800" cy="5029200"/>
          </a:xfrm>
        </p:spPr>
        <p:txBody>
          <a:bodyPr/>
          <a:lstStyle/>
          <a:p>
            <a:pPr marL="0" indent="0">
              <a:buNone/>
            </a:pPr>
            <a:r>
              <a:rPr lang="en-US" altLang="en-US" sz="2000" dirty="0">
                <a:latin typeface="Courier" pitchFamily="49" charset="0"/>
              </a:rPr>
              <a:t>public class Waitress {</a:t>
            </a:r>
          </a:p>
          <a:p>
            <a:pPr marL="0" indent="0">
              <a:buNone/>
            </a:pPr>
            <a:r>
              <a:rPr lang="en-US" altLang="en-US" sz="2000" dirty="0">
                <a:latin typeface="Courier" pitchFamily="49" charset="0"/>
              </a:rPr>
              <a:t>    private List&lt;DinerMenu&gt; </a:t>
            </a:r>
            <a:r>
              <a:rPr lang="en-US" altLang="en-US" sz="2000" dirty="0" err="1">
                <a:latin typeface="Courier" pitchFamily="49" charset="0"/>
              </a:rPr>
              <a:t>all_menus</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Waitress() { </a:t>
            </a:r>
          </a:p>
          <a:p>
            <a:pPr marL="0" indent="0">
              <a:buNone/>
            </a:pPr>
            <a:r>
              <a:rPr lang="en-US" altLang="en-US" sz="2000" dirty="0">
                <a:latin typeface="Courier" pitchFamily="49" charset="0"/>
              </a:rPr>
              <a:t>        </a:t>
            </a:r>
            <a:r>
              <a:rPr lang="en-US" altLang="en-US" sz="2000" dirty="0" err="1">
                <a:latin typeface="Courier" pitchFamily="49" charset="0"/>
              </a:rPr>
              <a:t>all_menus</a:t>
            </a:r>
            <a:r>
              <a:rPr lang="en-US" altLang="en-US" sz="2000" dirty="0">
                <a:latin typeface="Courier" pitchFamily="49" charset="0"/>
              </a:rPr>
              <a:t> = new List&lt;DinerMenu&gt;();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a:t>
            </a:r>
            <a:r>
              <a:rPr lang="en-US" altLang="en-US" sz="2000" dirty="0" err="1">
                <a:latin typeface="Courier" pitchFamily="49" charset="0"/>
              </a:rPr>
              <a:t>addMenu</a:t>
            </a:r>
            <a:r>
              <a:rPr lang="en-US" altLang="en-US" sz="2000" dirty="0">
                <a:latin typeface="Courier" pitchFamily="49" charset="0"/>
              </a:rPr>
              <a:t>(DinerMenu menu) { </a:t>
            </a:r>
          </a:p>
          <a:p>
            <a:pPr marL="0" indent="0">
              <a:buNone/>
            </a:pPr>
            <a:r>
              <a:rPr lang="en-US" altLang="en-US" sz="2000" dirty="0">
                <a:latin typeface="Courier" pitchFamily="49" charset="0"/>
              </a:rPr>
              <a:t>        </a:t>
            </a:r>
            <a:r>
              <a:rPr lang="en-US" altLang="en-US" sz="2000" dirty="0" err="1">
                <a:latin typeface="Courier" pitchFamily="49" charset="0"/>
              </a:rPr>
              <a:t>all_menus.Add</a:t>
            </a:r>
            <a:r>
              <a:rPr lang="en-US" altLang="en-US" sz="2000" dirty="0">
                <a:latin typeface="Courier" pitchFamily="49" charset="0"/>
              </a:rPr>
              <a:t>(menu);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a:t>
            </a:r>
          </a:p>
        </p:txBody>
      </p:sp>
      <p:sp>
        <p:nvSpPr>
          <p:cNvPr id="7" name="Slide Number Placeholder 3">
            <a:extLst>
              <a:ext uri="{FF2B5EF4-FFF2-40B4-BE49-F238E27FC236}">
                <a16:creationId xmlns:a16="http://schemas.microsoft.com/office/drawing/2014/main" id="{A8DFE907-0F14-6998-03DD-99ABC0FECAC4}"/>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8</a:t>
            </a:fld>
            <a:endParaRPr lang="en-US" dirty="0"/>
          </a:p>
        </p:txBody>
      </p:sp>
      <p:sp>
        <p:nvSpPr>
          <p:cNvPr id="5" name="Rectangle 4">
            <a:extLst>
              <a:ext uri="{FF2B5EF4-FFF2-40B4-BE49-F238E27FC236}">
                <a16:creationId xmlns:a16="http://schemas.microsoft.com/office/drawing/2014/main" id="{D092ADDF-51EA-B0D2-BD98-D23144F80014}"/>
              </a:ext>
            </a:extLst>
          </p:cNvPr>
          <p:cNvSpPr/>
          <p:nvPr/>
        </p:nvSpPr>
        <p:spPr bwMode="auto">
          <a:xfrm>
            <a:off x="838200" y="1295400"/>
            <a:ext cx="5334000" cy="36195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EEBC0E28-65B7-E063-BCE3-F00966534709}"/>
              </a:ext>
            </a:extLst>
          </p:cNvPr>
          <p:cNvSpPr/>
          <p:nvPr/>
        </p:nvSpPr>
        <p:spPr bwMode="auto">
          <a:xfrm>
            <a:off x="822960" y="3505200"/>
            <a:ext cx="5501640" cy="36195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6E092FFC-B26A-E598-185E-4B313EDCFFA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454958029"/>
      </p:ext>
    </p:extLst>
  </p:cSld>
  <p:clrMapOvr>
    <a:masterClrMapping/>
  </p:clrMapOvr>
  <p:transition spd="slow" advTm="32788">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B4188-B5E5-A58C-B83A-E6F6CFD57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83C8C-BE9F-9004-BD07-33C352C98E35}"/>
              </a:ext>
            </a:extLst>
          </p:cNvPr>
          <p:cNvSpPr>
            <a:spLocks noGrp="1"/>
          </p:cNvSpPr>
          <p:nvPr>
            <p:ph type="title"/>
          </p:nvPr>
        </p:nvSpPr>
        <p:spPr/>
        <p:txBody>
          <a:bodyPr/>
          <a:lstStyle/>
          <a:p>
            <a:pPr>
              <a:defRPr/>
            </a:pPr>
            <a:r>
              <a:rPr lang="en-US" dirty="0"/>
              <a:t>Waitress Class</a:t>
            </a:r>
            <a:endParaRPr lang="en-SG" dirty="0"/>
          </a:p>
        </p:txBody>
      </p:sp>
      <p:sp>
        <p:nvSpPr>
          <p:cNvPr id="28676" name="Content Placeholder 2">
            <a:extLst>
              <a:ext uri="{FF2B5EF4-FFF2-40B4-BE49-F238E27FC236}">
                <a16:creationId xmlns:a16="http://schemas.microsoft.com/office/drawing/2014/main" id="{C6350C79-9FA3-FF8C-DC52-D8AA2C1C9EE2}"/>
              </a:ext>
            </a:extLst>
          </p:cNvPr>
          <p:cNvSpPr>
            <a:spLocks noGrp="1"/>
          </p:cNvSpPr>
          <p:nvPr>
            <p:ph idx="1"/>
          </p:nvPr>
        </p:nvSpPr>
        <p:spPr>
          <a:xfrm>
            <a:off x="228600" y="762000"/>
            <a:ext cx="8686800" cy="5029200"/>
          </a:xfrm>
        </p:spPr>
        <p:txBody>
          <a:bodyPr/>
          <a:lstStyle/>
          <a:p>
            <a:pPr marL="0" indent="0">
              <a:buNone/>
            </a:pPr>
            <a:r>
              <a:rPr lang="en-US" altLang="en-US" sz="2000" dirty="0">
                <a:latin typeface="Courier" pitchFamily="49" charset="0"/>
              </a:rPr>
              <a:t>    // Print all submenus</a:t>
            </a:r>
          </a:p>
          <a:p>
            <a:pPr marL="0" indent="0">
              <a:buNone/>
            </a:pPr>
            <a:r>
              <a:rPr lang="en-US" altLang="en-US" sz="2000" dirty="0">
                <a:latin typeface="Courier" pitchFamily="49" charset="0"/>
              </a:rPr>
              <a:t>    public void </a:t>
            </a:r>
            <a:r>
              <a:rPr lang="en-US" altLang="en-US" sz="2000" dirty="0" err="1">
                <a:latin typeface="Courier" pitchFamily="49" charset="0"/>
              </a:rPr>
              <a:t>printMenu</a:t>
            </a:r>
            <a:r>
              <a:rPr lang="en-US" altLang="en-US" sz="2000" dirty="0">
                <a:latin typeface="Courier" pitchFamily="49" charset="0"/>
              </a:rPr>
              <a:t>() {</a:t>
            </a:r>
          </a:p>
          <a:p>
            <a:pPr marL="0" indent="0">
              <a:buNone/>
            </a:pPr>
            <a:r>
              <a:rPr lang="en-US" altLang="en-US" sz="2000" dirty="0">
                <a:latin typeface="Courier" pitchFamily="49" charset="0"/>
              </a:rPr>
              <a:t>        foreach (DinerMenu menu in </a:t>
            </a:r>
            <a:r>
              <a:rPr lang="en-US" altLang="en-US" sz="2000" dirty="0" err="1">
                <a:latin typeface="Courier" pitchFamily="49" charset="0"/>
              </a:rPr>
              <a:t>all_menus</a:t>
            </a:r>
            <a:r>
              <a:rPr lang="en-US" altLang="en-US" sz="2000" dirty="0">
                <a:latin typeface="Courier" pitchFamily="49" charset="0"/>
              </a:rPr>
              <a:t>) {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err="1">
                <a:latin typeface="Courier" pitchFamily="49" charset="0"/>
              </a:rPr>
              <a:t>menu.Name.ToUpper</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printMenu</a:t>
            </a:r>
            <a:r>
              <a:rPr lang="en-US" altLang="en-US" sz="2000" dirty="0">
                <a:latin typeface="Courier" pitchFamily="49" charset="0"/>
              </a:rPr>
              <a:t>(</a:t>
            </a:r>
            <a:r>
              <a:rPr lang="en-US" altLang="en-US" sz="2000" dirty="0" err="1">
                <a:latin typeface="Courier" pitchFamily="49" charset="0"/>
              </a:rPr>
              <a:t>menu.createIterator</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 Print one submenu</a:t>
            </a:r>
          </a:p>
          <a:p>
            <a:pPr marL="0" indent="0">
              <a:buNone/>
            </a:pPr>
            <a:r>
              <a:rPr lang="en-US" altLang="en-US" sz="2000" dirty="0">
                <a:latin typeface="Courier" pitchFamily="49" charset="0"/>
              </a:rPr>
              <a:t>    void </a:t>
            </a:r>
            <a:r>
              <a:rPr lang="en-US" altLang="en-US" sz="2000" dirty="0" err="1">
                <a:latin typeface="Courier" pitchFamily="49" charset="0"/>
              </a:rPr>
              <a:t>printMenu</a:t>
            </a:r>
            <a:r>
              <a:rPr lang="en-US" altLang="en-US" sz="2000" dirty="0">
                <a:latin typeface="Courier" pitchFamily="49" charset="0"/>
              </a:rPr>
              <a:t>(Iterator </a:t>
            </a:r>
            <a:r>
              <a:rPr lang="en-US" altLang="en-US" sz="2000" dirty="0" err="1">
                <a:latin typeface="Courier" pitchFamily="49" charset="0"/>
              </a:rPr>
              <a:t>iter</a:t>
            </a:r>
            <a:r>
              <a:rPr lang="en-US" altLang="en-US" sz="2000" dirty="0">
                <a:latin typeface="Courier" pitchFamily="49" charset="0"/>
              </a:rPr>
              <a:t>) {</a:t>
            </a:r>
          </a:p>
          <a:p>
            <a:pPr marL="0" indent="0">
              <a:buNone/>
            </a:pPr>
            <a:r>
              <a:rPr lang="en-US" altLang="en-US" sz="2000" dirty="0">
                <a:latin typeface="Courier" pitchFamily="49" charset="0"/>
              </a:rPr>
              <a:t>        while (</a:t>
            </a:r>
            <a:r>
              <a:rPr lang="en-US" altLang="en-US" sz="2000" dirty="0" err="1">
                <a:latin typeface="Courier" pitchFamily="49" charset="0"/>
              </a:rPr>
              <a:t>iter.hasNext</a:t>
            </a:r>
            <a:r>
              <a:rPr lang="en-US" altLang="en-US" sz="2000" dirty="0">
                <a:latin typeface="Courier" pitchFamily="49" charset="0"/>
              </a:rPr>
              <a:t>()) {</a:t>
            </a:r>
          </a:p>
          <a:p>
            <a:pPr marL="0" indent="0">
              <a:buNone/>
            </a:pPr>
            <a:r>
              <a:rPr lang="en-US" altLang="en-US" sz="2000" dirty="0">
                <a:latin typeface="Courier" pitchFamily="49" charset="0"/>
              </a:rPr>
              <a:t>            </a:t>
            </a:r>
            <a:r>
              <a:rPr lang="en-US" altLang="en-US" sz="2000" dirty="0" err="1">
                <a:latin typeface="Courier" pitchFamily="49" charset="0"/>
              </a:rPr>
              <a:t>MenuItem</a:t>
            </a:r>
            <a:r>
              <a:rPr lang="en-US" altLang="en-US" sz="2000" dirty="0">
                <a:latin typeface="Courier" pitchFamily="49" charset="0"/>
              </a:rPr>
              <a:t> item = (</a:t>
            </a:r>
            <a:r>
              <a:rPr lang="en-US" altLang="en-US" sz="2000" dirty="0" err="1">
                <a:latin typeface="Courier" pitchFamily="49" charset="0"/>
              </a:rPr>
              <a:t>MenuItem</a:t>
            </a:r>
            <a:r>
              <a:rPr lang="en-US" altLang="en-US" sz="2000" dirty="0">
                <a:latin typeface="Courier" pitchFamily="49" charset="0"/>
              </a:rPr>
              <a:t>) </a:t>
            </a:r>
            <a:r>
              <a:rPr lang="en-US" altLang="en-US" sz="2000" dirty="0" err="1">
                <a:latin typeface="Courier" pitchFamily="49" charset="0"/>
              </a:rPr>
              <a:t>iter.next</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item.print</a:t>
            </a:r>
            <a:r>
              <a:rPr lang="en-US" altLang="en-US" sz="2000" dirty="0">
                <a:latin typeface="Courier" pitchFamily="49" charset="0"/>
              </a:rPr>
              <a:t>();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7" name="Slide Number Placeholder 3">
            <a:extLst>
              <a:ext uri="{FF2B5EF4-FFF2-40B4-BE49-F238E27FC236}">
                <a16:creationId xmlns:a16="http://schemas.microsoft.com/office/drawing/2014/main" id="{143BE650-780C-927C-3B5A-8EE203713802}"/>
              </a:ext>
            </a:extLst>
          </p:cNvPr>
          <p:cNvSpPr>
            <a:spLocks noGrp="1"/>
          </p:cNvSpPr>
          <p:nvPr>
            <p:ph type="sldNum" sz="quarter" idx="4"/>
          </p:nvPr>
        </p:nvSpPr>
        <p:spPr>
          <a:xfrm>
            <a:off x="4419600" y="6400800"/>
            <a:ext cx="1905000" cy="381000"/>
          </a:xfrm>
        </p:spPr>
        <p:txBody>
          <a:bodyPr/>
          <a:lstStyle/>
          <a:p>
            <a:pPr>
              <a:defRPr/>
            </a:pPr>
            <a:r>
              <a:rPr lang="en-US"/>
              <a:t>  Lecture 8</a:t>
            </a:r>
            <a:br>
              <a:rPr lang="en-US"/>
            </a:br>
            <a:r>
              <a:rPr lang="en-US"/>
              <a:t> Slide </a:t>
            </a:r>
            <a:fld id="{FF9B6805-2258-4A0A-A38F-E119E90B2031}" type="slidenum">
              <a:rPr lang="en-US" smtClean="0"/>
              <a:pPr>
                <a:defRPr/>
              </a:pPr>
              <a:t>9</a:t>
            </a:fld>
            <a:endParaRPr lang="en-US" dirty="0"/>
          </a:p>
        </p:txBody>
      </p:sp>
      <p:sp>
        <p:nvSpPr>
          <p:cNvPr id="3" name="Rectangle 2">
            <a:extLst>
              <a:ext uri="{FF2B5EF4-FFF2-40B4-BE49-F238E27FC236}">
                <a16:creationId xmlns:a16="http://schemas.microsoft.com/office/drawing/2014/main" id="{1326775E-978D-F749-B790-AAE9E8E1DB47}"/>
              </a:ext>
            </a:extLst>
          </p:cNvPr>
          <p:cNvSpPr/>
          <p:nvPr/>
        </p:nvSpPr>
        <p:spPr bwMode="auto">
          <a:xfrm>
            <a:off x="762000" y="1214437"/>
            <a:ext cx="3657600" cy="33337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4FE456B0-E9C4-502D-9B55-250292EC46AD}"/>
              </a:ext>
            </a:extLst>
          </p:cNvPr>
          <p:cNvSpPr/>
          <p:nvPr/>
        </p:nvSpPr>
        <p:spPr bwMode="auto">
          <a:xfrm>
            <a:off x="914400" y="4114800"/>
            <a:ext cx="4572000" cy="33337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AEC5CCCD-2118-487C-AFA1-1F76632F630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992355742"/>
      </p:ext>
    </p:extLst>
  </p:cSld>
  <p:clrMapOvr>
    <a:masterClrMapping/>
  </p:clrMapOvr>
  <p:transition spd="slow" advTm="6735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1|5.5"/>
</p:tagLst>
</file>

<file path=ppt/tags/tag10.xml><?xml version="1.0" encoding="utf-8"?>
<p:tagLst xmlns:a="http://schemas.openxmlformats.org/drawingml/2006/main" xmlns:r="http://schemas.openxmlformats.org/officeDocument/2006/relationships" xmlns:p="http://schemas.openxmlformats.org/presentationml/2006/main">
  <p:tag name="TIMING" val="|5.2|6.3"/>
</p:tagLst>
</file>

<file path=ppt/tags/tag11.xml><?xml version="1.0" encoding="utf-8"?>
<p:tagLst xmlns:a="http://schemas.openxmlformats.org/drawingml/2006/main" xmlns:r="http://schemas.openxmlformats.org/officeDocument/2006/relationships" xmlns:p="http://schemas.openxmlformats.org/presentationml/2006/main">
  <p:tag name="TIMING" val="|6.5|2.7|7.5|6.8|15.1|3.8|4.9|7.6"/>
</p:tagLst>
</file>

<file path=ppt/tags/tag12.xml><?xml version="1.0" encoding="utf-8"?>
<p:tagLst xmlns:a="http://schemas.openxmlformats.org/drawingml/2006/main" xmlns:r="http://schemas.openxmlformats.org/officeDocument/2006/relationships" xmlns:p="http://schemas.openxmlformats.org/presentationml/2006/main">
  <p:tag name="TIMING" val="|17.9"/>
</p:tagLst>
</file>

<file path=ppt/tags/tag13.xml><?xml version="1.0" encoding="utf-8"?>
<p:tagLst xmlns:a="http://schemas.openxmlformats.org/drawingml/2006/main" xmlns:r="http://schemas.openxmlformats.org/officeDocument/2006/relationships" xmlns:p="http://schemas.openxmlformats.org/presentationml/2006/main">
  <p:tag name="TIMING" val="|3.8|19.5|3.8|22.6"/>
</p:tagLst>
</file>

<file path=ppt/tags/tag14.xml><?xml version="1.0" encoding="utf-8"?>
<p:tagLst xmlns:a="http://schemas.openxmlformats.org/drawingml/2006/main" xmlns:r="http://schemas.openxmlformats.org/officeDocument/2006/relationships" xmlns:p="http://schemas.openxmlformats.org/presentationml/2006/main">
  <p:tag name="TIMING" val="|5|13.6|7.8|8.1|9.6|12.3"/>
</p:tagLst>
</file>

<file path=ppt/tags/tag15.xml><?xml version="1.0" encoding="utf-8"?>
<p:tagLst xmlns:a="http://schemas.openxmlformats.org/drawingml/2006/main" xmlns:r="http://schemas.openxmlformats.org/officeDocument/2006/relationships" xmlns:p="http://schemas.openxmlformats.org/presentationml/2006/main">
  <p:tag name="TIMING" val="|6.6|5.1|12.2|5.4"/>
</p:tagLst>
</file>

<file path=ppt/tags/tag16.xml><?xml version="1.0" encoding="utf-8"?>
<p:tagLst xmlns:a="http://schemas.openxmlformats.org/drawingml/2006/main" xmlns:r="http://schemas.openxmlformats.org/officeDocument/2006/relationships" xmlns:p="http://schemas.openxmlformats.org/presentationml/2006/main">
  <p:tag name="TIMING" val="|32.1|8.6"/>
</p:tagLst>
</file>

<file path=ppt/tags/tag17.xml><?xml version="1.0" encoding="utf-8"?>
<p:tagLst xmlns:a="http://schemas.openxmlformats.org/drawingml/2006/main" xmlns:r="http://schemas.openxmlformats.org/officeDocument/2006/relationships" xmlns:p="http://schemas.openxmlformats.org/presentationml/2006/main">
  <p:tag name="TIMING" val="|10|7.7|2.6"/>
</p:tagLst>
</file>

<file path=ppt/tags/tag18.xml><?xml version="1.0" encoding="utf-8"?>
<p:tagLst xmlns:a="http://schemas.openxmlformats.org/drawingml/2006/main" xmlns:r="http://schemas.openxmlformats.org/officeDocument/2006/relationships" xmlns:p="http://schemas.openxmlformats.org/presentationml/2006/main">
  <p:tag name="TIMING" val="|10.6|4.6"/>
</p:tagLst>
</file>

<file path=ppt/tags/tag19.xml><?xml version="1.0" encoding="utf-8"?>
<p:tagLst xmlns:a="http://schemas.openxmlformats.org/drawingml/2006/main" xmlns:r="http://schemas.openxmlformats.org/officeDocument/2006/relationships" xmlns:p="http://schemas.openxmlformats.org/presentationml/2006/main">
  <p:tag name="TIMING" val="|5|7.7|2.6"/>
</p:tagLst>
</file>

<file path=ppt/tags/tag2.xml><?xml version="1.0" encoding="utf-8"?>
<p:tagLst xmlns:a="http://schemas.openxmlformats.org/drawingml/2006/main" xmlns:r="http://schemas.openxmlformats.org/officeDocument/2006/relationships" xmlns:p="http://schemas.openxmlformats.org/presentationml/2006/main">
  <p:tag name="TIMING" val="|10|7.7|2.6"/>
</p:tagLst>
</file>

<file path=ppt/tags/tag20.xml><?xml version="1.0" encoding="utf-8"?>
<p:tagLst xmlns:a="http://schemas.openxmlformats.org/drawingml/2006/main" xmlns:r="http://schemas.openxmlformats.org/officeDocument/2006/relationships" xmlns:p="http://schemas.openxmlformats.org/presentationml/2006/main">
  <p:tag name="TIMING" val="|20.7"/>
</p:tagLst>
</file>

<file path=ppt/tags/tag21.xml><?xml version="1.0" encoding="utf-8"?>
<p:tagLst xmlns:a="http://schemas.openxmlformats.org/drawingml/2006/main" xmlns:r="http://schemas.openxmlformats.org/officeDocument/2006/relationships" xmlns:p="http://schemas.openxmlformats.org/presentationml/2006/main">
  <p:tag name="TIMING" val="|3.9|4.9"/>
</p:tagLst>
</file>

<file path=ppt/tags/tag22.xml><?xml version="1.0" encoding="utf-8"?>
<p:tagLst xmlns:a="http://schemas.openxmlformats.org/drawingml/2006/main" xmlns:r="http://schemas.openxmlformats.org/officeDocument/2006/relationships" xmlns:p="http://schemas.openxmlformats.org/presentationml/2006/main">
  <p:tag name="TIMING" val="|6.3"/>
</p:tagLst>
</file>

<file path=ppt/tags/tag23.xml><?xml version="1.0" encoding="utf-8"?>
<p:tagLst xmlns:a="http://schemas.openxmlformats.org/drawingml/2006/main" xmlns:r="http://schemas.openxmlformats.org/officeDocument/2006/relationships" xmlns:p="http://schemas.openxmlformats.org/presentationml/2006/main">
  <p:tag name="TIMING" val="|16.4|9.4|5.3"/>
</p:tagLst>
</file>

<file path=ppt/tags/tag24.xml><?xml version="1.0" encoding="utf-8"?>
<p:tagLst xmlns:a="http://schemas.openxmlformats.org/drawingml/2006/main" xmlns:r="http://schemas.openxmlformats.org/officeDocument/2006/relationships" xmlns:p="http://schemas.openxmlformats.org/presentationml/2006/main">
  <p:tag name="TIMING" val="|15.9|4.4|3"/>
</p:tagLst>
</file>

<file path=ppt/tags/tag25.xml><?xml version="1.0" encoding="utf-8"?>
<p:tagLst xmlns:a="http://schemas.openxmlformats.org/drawingml/2006/main" xmlns:r="http://schemas.openxmlformats.org/officeDocument/2006/relationships" xmlns:p="http://schemas.openxmlformats.org/presentationml/2006/main">
  <p:tag name="TIMING" val="|4.6"/>
</p:tagLst>
</file>

<file path=ppt/tags/tag26.xml><?xml version="1.0" encoding="utf-8"?>
<p:tagLst xmlns:a="http://schemas.openxmlformats.org/drawingml/2006/main" xmlns:r="http://schemas.openxmlformats.org/officeDocument/2006/relationships" xmlns:p="http://schemas.openxmlformats.org/presentationml/2006/main">
  <p:tag name="TIMING" val="|2.3|11.1|9.8"/>
</p:tagLst>
</file>

<file path=ppt/tags/tag27.xml><?xml version="1.0" encoding="utf-8"?>
<p:tagLst xmlns:a="http://schemas.openxmlformats.org/drawingml/2006/main" xmlns:r="http://schemas.openxmlformats.org/officeDocument/2006/relationships" xmlns:p="http://schemas.openxmlformats.org/presentationml/2006/main">
  <p:tag name="TIMING" val="|20.8|6.7|8.3|11.8|8.8"/>
</p:tagLst>
</file>

<file path=ppt/tags/tag28.xml><?xml version="1.0" encoding="utf-8"?>
<p:tagLst xmlns:a="http://schemas.openxmlformats.org/drawingml/2006/main" xmlns:r="http://schemas.openxmlformats.org/officeDocument/2006/relationships" xmlns:p="http://schemas.openxmlformats.org/presentationml/2006/main">
  <p:tag name="TIMING" val="|21.4|7.5|6.5|21.1"/>
</p:tagLst>
</file>

<file path=ppt/tags/tag29.xml><?xml version="1.0" encoding="utf-8"?>
<p:tagLst xmlns:a="http://schemas.openxmlformats.org/drawingml/2006/main" xmlns:r="http://schemas.openxmlformats.org/officeDocument/2006/relationships" xmlns:p="http://schemas.openxmlformats.org/presentationml/2006/main">
  <p:tag name="TIMING" val="|15.8"/>
</p:tagLst>
</file>

<file path=ppt/tags/tag3.xml><?xml version="1.0" encoding="utf-8"?>
<p:tagLst xmlns:a="http://schemas.openxmlformats.org/drawingml/2006/main" xmlns:r="http://schemas.openxmlformats.org/officeDocument/2006/relationships" xmlns:p="http://schemas.openxmlformats.org/presentationml/2006/main">
  <p:tag name="TIMING" val="|14.2"/>
</p:tagLst>
</file>

<file path=ppt/tags/tag30.xml><?xml version="1.0" encoding="utf-8"?>
<p:tagLst xmlns:a="http://schemas.openxmlformats.org/drawingml/2006/main" xmlns:r="http://schemas.openxmlformats.org/officeDocument/2006/relationships" xmlns:p="http://schemas.openxmlformats.org/presentationml/2006/main">
  <p:tag name="TIMING" val="|9.3|5|8.3|14.1|3.1"/>
</p:tagLst>
</file>

<file path=ppt/tags/tag31.xml><?xml version="1.0" encoding="utf-8"?>
<p:tagLst xmlns:a="http://schemas.openxmlformats.org/drawingml/2006/main" xmlns:r="http://schemas.openxmlformats.org/officeDocument/2006/relationships" xmlns:p="http://schemas.openxmlformats.org/presentationml/2006/main">
  <p:tag name="TIMING" val="|8.6|3.1|2.5"/>
</p:tagLst>
</file>

<file path=ppt/tags/tag32.xml><?xml version="1.0" encoding="utf-8"?>
<p:tagLst xmlns:a="http://schemas.openxmlformats.org/drawingml/2006/main" xmlns:r="http://schemas.openxmlformats.org/officeDocument/2006/relationships" xmlns:p="http://schemas.openxmlformats.org/presentationml/2006/main">
  <p:tag name="TIMING" val="|15.6|31.9"/>
</p:tagLst>
</file>

<file path=ppt/tags/tag33.xml><?xml version="1.0" encoding="utf-8"?>
<p:tagLst xmlns:a="http://schemas.openxmlformats.org/drawingml/2006/main" xmlns:r="http://schemas.openxmlformats.org/officeDocument/2006/relationships" xmlns:p="http://schemas.openxmlformats.org/presentationml/2006/main">
  <p:tag name="TIMING" val="|6.4|5.9|15.1|4.5|4.4|22.2"/>
</p:tagLst>
</file>

<file path=ppt/tags/tag34.xml><?xml version="1.0" encoding="utf-8"?>
<p:tagLst xmlns:a="http://schemas.openxmlformats.org/drawingml/2006/main" xmlns:r="http://schemas.openxmlformats.org/officeDocument/2006/relationships" xmlns:p="http://schemas.openxmlformats.org/presentationml/2006/main">
  <p:tag name="TIMING" val="|5.4|5.5|10.5|13"/>
</p:tagLst>
</file>

<file path=ppt/tags/tag35.xml><?xml version="1.0" encoding="utf-8"?>
<p:tagLst xmlns:a="http://schemas.openxmlformats.org/drawingml/2006/main" xmlns:r="http://schemas.openxmlformats.org/officeDocument/2006/relationships" xmlns:p="http://schemas.openxmlformats.org/presentationml/2006/main">
  <p:tag name="TIMING" val="|14.7|13.1|3.8|6.1|14.2"/>
</p:tagLst>
</file>

<file path=ppt/tags/tag36.xml><?xml version="1.0" encoding="utf-8"?>
<p:tagLst xmlns:a="http://schemas.openxmlformats.org/drawingml/2006/main" xmlns:r="http://schemas.openxmlformats.org/officeDocument/2006/relationships" xmlns:p="http://schemas.openxmlformats.org/presentationml/2006/main">
  <p:tag name="TIMING" val="|6.1"/>
</p:tagLst>
</file>

<file path=ppt/tags/tag37.xml><?xml version="1.0" encoding="utf-8"?>
<p:tagLst xmlns:a="http://schemas.openxmlformats.org/drawingml/2006/main" xmlns:r="http://schemas.openxmlformats.org/officeDocument/2006/relationships" xmlns:p="http://schemas.openxmlformats.org/presentationml/2006/main">
  <p:tag name="TIMING" val="|6.8|14.2|4.1"/>
</p:tagLst>
</file>

<file path=ppt/tags/tag38.xml><?xml version="1.0" encoding="utf-8"?>
<p:tagLst xmlns:a="http://schemas.openxmlformats.org/drawingml/2006/main" xmlns:r="http://schemas.openxmlformats.org/officeDocument/2006/relationships" xmlns:p="http://schemas.openxmlformats.org/presentationml/2006/main">
  <p:tag name="TIMING" val="|4.9|38.1|28"/>
</p:tagLst>
</file>

<file path=ppt/tags/tag39.xml><?xml version="1.0" encoding="utf-8"?>
<p:tagLst xmlns:a="http://schemas.openxmlformats.org/drawingml/2006/main" xmlns:r="http://schemas.openxmlformats.org/officeDocument/2006/relationships" xmlns:p="http://schemas.openxmlformats.org/presentationml/2006/main">
  <p:tag name="TIMING" val="|21.9"/>
</p:tagLst>
</file>

<file path=ppt/tags/tag4.xml><?xml version="1.0" encoding="utf-8"?>
<p:tagLst xmlns:a="http://schemas.openxmlformats.org/drawingml/2006/main" xmlns:r="http://schemas.openxmlformats.org/officeDocument/2006/relationships" xmlns:p="http://schemas.openxmlformats.org/presentationml/2006/main">
  <p:tag name="TIMING" val="|4.9|4.6"/>
</p:tagLst>
</file>

<file path=ppt/tags/tag5.xml><?xml version="1.0" encoding="utf-8"?>
<p:tagLst xmlns:a="http://schemas.openxmlformats.org/drawingml/2006/main" xmlns:r="http://schemas.openxmlformats.org/officeDocument/2006/relationships" xmlns:p="http://schemas.openxmlformats.org/presentationml/2006/main">
  <p:tag name="TIMING" val="|2.1|24.8|5.2"/>
</p:tagLst>
</file>

<file path=ppt/tags/tag6.xml><?xml version="1.0" encoding="utf-8"?>
<p:tagLst xmlns:a="http://schemas.openxmlformats.org/drawingml/2006/main" xmlns:r="http://schemas.openxmlformats.org/officeDocument/2006/relationships" xmlns:p="http://schemas.openxmlformats.org/presentationml/2006/main">
  <p:tag name="TIMING" val="|5.9|8.7|4|3|7.5|5.9"/>
</p:tagLst>
</file>

<file path=ppt/tags/tag7.xml><?xml version="1.0" encoding="utf-8"?>
<p:tagLst xmlns:a="http://schemas.openxmlformats.org/drawingml/2006/main" xmlns:r="http://schemas.openxmlformats.org/officeDocument/2006/relationships" xmlns:p="http://schemas.openxmlformats.org/presentationml/2006/main">
  <p:tag name="TIMING" val="|20.6|7.2"/>
</p:tagLst>
</file>

<file path=ppt/tags/tag8.xml><?xml version="1.0" encoding="utf-8"?>
<p:tagLst xmlns:a="http://schemas.openxmlformats.org/drawingml/2006/main" xmlns:r="http://schemas.openxmlformats.org/officeDocument/2006/relationships" xmlns:p="http://schemas.openxmlformats.org/presentationml/2006/main">
  <p:tag name="TIMING" val="|11.4|23.4"/>
</p:tagLst>
</file>

<file path=ppt/tags/tag9.xml><?xml version="1.0" encoding="utf-8"?>
<p:tagLst xmlns:a="http://schemas.openxmlformats.org/drawingml/2006/main" xmlns:r="http://schemas.openxmlformats.org/officeDocument/2006/relationships" xmlns:p="http://schemas.openxmlformats.org/presentationml/2006/main">
  <p:tag name="TIMING" val="|4|11.4"/>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13993</TotalTime>
  <Words>7471</Words>
  <Application>Microsoft Office PowerPoint</Application>
  <PresentationFormat>On-screen Show (4:3)</PresentationFormat>
  <Paragraphs>595</Paragraphs>
  <Slides>42</Slides>
  <Notes>42</Notes>
  <HiddenSlides>0</HiddenSlides>
  <MMClips>42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3" baseType="lpstr">
      <vt:lpstr>Courier</vt:lpstr>
      <vt:lpstr>Arial</vt:lpstr>
      <vt:lpstr>Arial Narrow</vt:lpstr>
      <vt:lpstr>Calibri</vt:lpstr>
      <vt:lpstr>Courier New</vt:lpstr>
      <vt:lpstr>Ink Free</vt:lpstr>
      <vt:lpstr>Tahoma</vt:lpstr>
      <vt:lpstr>Verdana</vt:lpstr>
      <vt:lpstr>Wingdings</vt:lpstr>
      <vt:lpstr>Contport</vt:lpstr>
      <vt:lpstr>Clip</vt:lpstr>
      <vt:lpstr>PowerPoint Presentation</vt:lpstr>
      <vt:lpstr>Example Problem – DP Diner</vt:lpstr>
      <vt:lpstr>MenuItem Class</vt:lpstr>
      <vt:lpstr>MenuItem Class</vt:lpstr>
      <vt:lpstr>DinerMenu Class with Iterator</vt:lpstr>
      <vt:lpstr>DinerMenu Class with Iterator</vt:lpstr>
      <vt:lpstr>DinerMenuIterator Class</vt:lpstr>
      <vt:lpstr>Waitress Class</vt:lpstr>
      <vt:lpstr>Waitress Class</vt:lpstr>
      <vt:lpstr>Let’s Test It</vt:lpstr>
      <vt:lpstr>Let’s Test It</vt:lpstr>
      <vt:lpstr>What If Submenus Have SubMenus?</vt:lpstr>
      <vt:lpstr>DP Diner’s Menu Structure</vt:lpstr>
      <vt:lpstr>PowerPoint Presentation</vt:lpstr>
      <vt:lpstr>Definition</vt:lpstr>
      <vt:lpstr>The Composite Pattern</vt:lpstr>
      <vt:lpstr>Key Participants</vt:lpstr>
      <vt:lpstr>Applying Composite to DP Diner</vt:lpstr>
      <vt:lpstr>MenuComponent Class</vt:lpstr>
      <vt:lpstr>MenuComponent Class</vt:lpstr>
      <vt:lpstr>Updated MenuItem Class</vt:lpstr>
      <vt:lpstr>Updated DinerMenu Class</vt:lpstr>
      <vt:lpstr>Updated DinerMenu Class</vt:lpstr>
      <vt:lpstr>Updated DinerMenu Class</vt:lpstr>
      <vt:lpstr>Updated DinerMenuIterator Class</vt:lpstr>
      <vt:lpstr>Updated Waitress Class</vt:lpstr>
      <vt:lpstr>Waitress Class</vt:lpstr>
      <vt:lpstr>Let’s Test It</vt:lpstr>
      <vt:lpstr>Let’s Test It</vt:lpstr>
      <vt:lpstr>Let’s Test It</vt:lpstr>
      <vt:lpstr>Traversing the Entire Menu</vt:lpstr>
      <vt:lpstr>Updated MenuComponent Class</vt:lpstr>
      <vt:lpstr>Updates to createIterator</vt:lpstr>
      <vt:lpstr>NullIterator Class</vt:lpstr>
      <vt:lpstr>CompositeIterator Class</vt:lpstr>
      <vt:lpstr>CompositeIterator Class</vt:lpstr>
      <vt:lpstr>CompositeIterator Class</vt:lpstr>
      <vt:lpstr>How About a Vegetarian Menu?</vt:lpstr>
      <vt:lpstr>Let’s Test It</vt:lpstr>
      <vt:lpstr>What Have We Achieved?</vt:lpstr>
      <vt:lpstr>Things to Note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465</cp:revision>
  <cp:lastPrinted>2000-08-04T01:42:18Z</cp:lastPrinted>
  <dcterms:created xsi:type="dcterms:W3CDTF">1995-05-28T16:29:18Z</dcterms:created>
  <dcterms:modified xsi:type="dcterms:W3CDTF">2024-11-20T04:18:47Z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2023-01-10T13:07:40Z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07a35fd6-7451-4543-9440-49d0af4445c4</vt:lpwstr>
  </property>
  <property fmtid="{D5CDD505-2E9C-101B-9397-08002B2CF9AE}" pid="8" name="MSIP_Label_30286cb9-b49f-4646-87a5-340028348160_ContentBits">
    <vt:lpwstr>1</vt:lpwstr>
  </property>
</Properties>
</file>